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6" r:id="rId9"/>
    <p:sldId id="267" r:id="rId10"/>
    <p:sldId id="268" r:id="rId11"/>
    <p:sldId id="274" r:id="rId12"/>
    <p:sldId id="275" r:id="rId13"/>
    <p:sldId id="278" r:id="rId14"/>
  </p:sldIdLst>
  <p:sldSz cx="12192000" cy="6858000"/>
  <p:notesSz cx="6858000" cy="12192000"/>
  <p:embeddedFontLst>
    <p:embeddedFont>
      <p:font typeface="MiSans" pitchFamily="2" charset="-122"/>
      <p:regular r:id="rId1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47"/>
    <p:restoredTop sz="94610"/>
  </p:normalViewPr>
  <p:slideViewPr>
    <p:cSldViewPr snapToGrid="0" snapToObjects="1">
      <p:cViewPr varScale="1">
        <p:scale>
          <a:sx n="100" d="100"/>
          <a:sy n="100" d="100"/>
        </p:scale>
        <p:origin x="168"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79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71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1"/>
          <p:cNvSpPr/>
          <p:nvPr/>
        </p:nvSpPr>
        <p:spPr>
          <a:xfrm>
            <a:off x="9493250" y="6143625"/>
            <a:ext cx="2541905" cy="5111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6791249" y="3546749"/>
            <a:ext cx="3308467" cy="978393"/>
          </a:xfrm>
          <a:prstGeom prst="roundRect">
            <a:avLst>
              <a:gd name="adj" fmla="val 50000"/>
            </a:avLst>
          </a:prstGeom>
          <a:solidFill>
            <a:schemeClr val="accent2">
              <a:lumMod val="75000"/>
            </a:schemeClr>
          </a:solidFill>
          <a:ln/>
        </p:spPr>
        <p:txBody>
          <a:bodyPr/>
          <a:lstStyle/>
          <a:p>
            <a:pPr algn="ctr"/>
            <a:r>
              <a:rPr lang="de-DE" sz="2800" b="1" dirty="0">
                <a:solidFill>
                  <a:schemeClr val="bg1"/>
                </a:solidFill>
              </a:rPr>
              <a:t>TEACHER‘S GUIDE</a:t>
            </a:r>
          </a:p>
        </p:txBody>
      </p:sp>
      <p:sp>
        <p:nvSpPr>
          <p:cNvPr id="5" name="Text 3"/>
          <p:cNvSpPr/>
          <p:nvPr/>
        </p:nvSpPr>
        <p:spPr>
          <a:xfrm>
            <a:off x="9493250" y="5563870"/>
            <a:ext cx="2541905" cy="5111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Text 4"/>
          <p:cNvSpPr/>
          <p:nvPr/>
        </p:nvSpPr>
        <p:spPr>
          <a:xfrm>
            <a:off x="1870710" y="1315085"/>
            <a:ext cx="8588375" cy="1771015"/>
          </a:xfrm>
          <a:prstGeom prst="rect">
            <a:avLst/>
          </a:prstGeom>
          <a:noFill/>
          <a:ln/>
        </p:spPr>
        <p:txBody>
          <a:bodyPr wrap="square" lIns="91440" tIns="45720" rIns="91440" bIns="45720" rtlCol="0" anchor="ctr"/>
          <a:lstStyle/>
          <a:p>
            <a:pPr marL="0" indent="0" algn="ctr">
              <a:lnSpc>
                <a:spcPts val="4800"/>
              </a:lnSpc>
              <a:buNone/>
            </a:pPr>
            <a:r>
              <a:rPr sz="4800" b="1" dirty="0">
                <a:solidFill>
                  <a:schemeClr val="accent2">
                    <a:lumMod val="50000"/>
                  </a:schemeClr>
                </a:solidFill>
                <a:latin typeface="MiSans"/>
              </a:rPr>
              <a:t>Plants &amp; Animals</a:t>
            </a:r>
            <a:endParaRPr lang="en-US" sz="1600" dirty="0">
              <a:solidFill>
                <a:schemeClr val="accent2">
                  <a:lumMod val="50000"/>
                </a:schemeClr>
              </a:solidFill>
            </a:endParaRPr>
          </a:p>
        </p:txBody>
      </p:sp>
      <p:sp>
        <p:nvSpPr>
          <p:cNvPr id="7" name="Shape 5"/>
          <p:cNvSpPr/>
          <p:nvPr/>
        </p:nvSpPr>
        <p:spPr>
          <a:xfrm>
            <a:off x="2675255" y="1055370"/>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8" name="Text 6"/>
          <p:cNvSpPr/>
          <p:nvPr/>
        </p:nvSpPr>
        <p:spPr>
          <a:xfrm>
            <a:off x="2675255" y="1055370"/>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3635375" y="1055370"/>
            <a:ext cx="337185" cy="337185"/>
          </a:xfrm>
          <a:prstGeom prst="ellipse">
            <a:avLst/>
          </a:prstGeom>
          <a:solidFill>
            <a:schemeClr val="bg2"/>
          </a:solidFill>
          <a:ln w="19050">
            <a:solidFill>
              <a:schemeClr val="accent2">
                <a:lumMod val="75000"/>
              </a:schemeClr>
            </a:solidFill>
            <a:prstDash val="solid"/>
          </a:ln>
        </p:spPr>
        <p:txBody>
          <a:bodyPr/>
          <a:lstStyle/>
          <a:p>
            <a:endParaRPr lang="de-DE"/>
          </a:p>
        </p:txBody>
      </p:sp>
      <p:sp>
        <p:nvSpPr>
          <p:cNvPr id="10" name="Text 8"/>
          <p:cNvSpPr/>
          <p:nvPr/>
        </p:nvSpPr>
        <p:spPr>
          <a:xfrm>
            <a:off x="3635375" y="1055370"/>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Shape 9"/>
          <p:cNvSpPr/>
          <p:nvPr/>
        </p:nvSpPr>
        <p:spPr>
          <a:xfrm>
            <a:off x="3155315" y="1055370"/>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2" name="Text 10"/>
          <p:cNvSpPr/>
          <p:nvPr/>
        </p:nvSpPr>
        <p:spPr>
          <a:xfrm>
            <a:off x="3155315" y="1055370"/>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3" name="Shape 11"/>
          <p:cNvSpPr/>
          <p:nvPr/>
        </p:nvSpPr>
        <p:spPr>
          <a:xfrm>
            <a:off x="4115435" y="1055370"/>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4" name="Text 12"/>
          <p:cNvSpPr/>
          <p:nvPr/>
        </p:nvSpPr>
        <p:spPr>
          <a:xfrm>
            <a:off x="4115435" y="1055370"/>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5" name="Text 13"/>
          <p:cNvSpPr/>
          <p:nvPr/>
        </p:nvSpPr>
        <p:spPr>
          <a:xfrm>
            <a:off x="9538335" y="5588635"/>
            <a:ext cx="2496820" cy="554990"/>
          </a:xfrm>
          <a:prstGeom prst="rect">
            <a:avLst/>
          </a:prstGeom>
          <a:noFill/>
          <a:ln/>
        </p:spPr>
        <p:txBody>
          <a:bodyPr wrap="square" lIns="91440" tIns="45720" rIns="91440" bIns="45720" rtlCol="0" anchor="ctr"/>
          <a:lstStyle/>
          <a:p>
            <a:pPr marL="0" indent="0" algn="ctr">
              <a:lnSpc>
                <a:spcPct val="100000"/>
              </a:lnSpc>
              <a:buNone/>
            </a:pPr>
            <a:endParaRPr lang="en-US" sz="1600" dirty="0"/>
          </a:p>
        </p:txBody>
      </p:sp>
      <p:sp>
        <p:nvSpPr>
          <p:cNvPr id="16" name="Text 14"/>
          <p:cNvSpPr/>
          <p:nvPr/>
        </p:nvSpPr>
        <p:spPr>
          <a:xfrm>
            <a:off x="9538335" y="6151880"/>
            <a:ext cx="2496820" cy="554990"/>
          </a:xfrm>
          <a:prstGeom prst="rect">
            <a:avLst/>
          </a:prstGeom>
          <a:noFill/>
          <a:ln/>
        </p:spPr>
        <p:txBody>
          <a:bodyPr wrap="square" lIns="91440" tIns="45720" rIns="91440" bIns="45720" rtlCol="0" anchor="ctr"/>
          <a:lstStyle/>
          <a:p>
            <a:pPr marL="0" indent="0" algn="ctr">
              <a:lnSpc>
                <a:spcPct val="100000"/>
              </a:lnSpc>
              <a:buNone/>
            </a:pPr>
            <a:endParaRPr lang="en-US" sz="1600" dirty="0"/>
          </a:p>
        </p:txBody>
      </p:sp>
      <p:sp>
        <p:nvSpPr>
          <p:cNvPr id="17" name="Shape 15"/>
          <p:cNvSpPr/>
          <p:nvPr/>
        </p:nvSpPr>
        <p:spPr>
          <a:xfrm>
            <a:off x="291465" y="607504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8" name="Shape 16"/>
          <p:cNvSpPr/>
          <p:nvPr/>
        </p:nvSpPr>
        <p:spPr>
          <a:xfrm>
            <a:off x="291465" y="630872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9" name="Shape 17"/>
          <p:cNvSpPr/>
          <p:nvPr/>
        </p:nvSpPr>
        <p:spPr>
          <a:xfrm>
            <a:off x="291465" y="654240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20" name="Shape 18"/>
          <p:cNvSpPr/>
          <p:nvPr/>
        </p:nvSpPr>
        <p:spPr>
          <a:xfrm>
            <a:off x="4888230" y="1223645"/>
            <a:ext cx="5448300"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21" name="Shape 19"/>
          <p:cNvSpPr/>
          <p:nvPr/>
        </p:nvSpPr>
        <p:spPr>
          <a:xfrm>
            <a:off x="1588770" y="2950845"/>
            <a:ext cx="8747760"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22" name="Shape 20"/>
          <p:cNvSpPr/>
          <p:nvPr/>
        </p:nvSpPr>
        <p:spPr>
          <a:xfrm>
            <a:off x="10342245" y="1207135"/>
            <a:ext cx="0" cy="175895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23" name="Shape 21"/>
          <p:cNvSpPr/>
          <p:nvPr/>
        </p:nvSpPr>
        <p:spPr>
          <a:xfrm>
            <a:off x="1583055" y="1223645"/>
            <a:ext cx="0" cy="175895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24" name="Shape 22"/>
          <p:cNvSpPr/>
          <p:nvPr/>
        </p:nvSpPr>
        <p:spPr>
          <a:xfrm>
            <a:off x="1557020" y="1210945"/>
            <a:ext cx="742315" cy="0"/>
          </a:xfrm>
          <a:prstGeom prst="line">
            <a:avLst/>
          </a:prstGeom>
          <a:noFill/>
          <a:ln w="57150">
            <a:solidFill>
              <a:schemeClr val="accent2">
                <a:lumMod val="75000"/>
              </a:schemeClr>
            </a:solidFill>
            <a:prstDash val="solid"/>
            <a:headEnd type="none"/>
            <a:tailEnd type="none"/>
          </a:ln>
        </p:spPr>
        <p:txBody>
          <a:bodyPr/>
          <a:lstStyle/>
          <a:p>
            <a:endParaRPr lang="de-DE"/>
          </a:p>
        </p:txBody>
      </p:sp>
      <p:pic>
        <p:nvPicPr>
          <p:cNvPr id="28" name="Grafik 27" descr="Ein Bild, das Säugetier, Katze, Wildkatze, Luchs enthält.&#10;&#10;KI-generierte Inhalte können fehlerhaft sein.">
            <a:extLst>
              <a:ext uri="{FF2B5EF4-FFF2-40B4-BE49-F238E27FC236}">
                <a16:creationId xmlns:a16="http://schemas.microsoft.com/office/drawing/2014/main" id="{085B755F-52F8-65FE-5552-3467B2741C96}"/>
              </a:ext>
            </a:extLst>
          </p:cNvPr>
          <p:cNvPicPr>
            <a:picLocks noChangeAspect="1"/>
          </p:cNvPicPr>
          <p:nvPr/>
        </p:nvPicPr>
        <p:blipFill>
          <a:blip r:embed="rId3"/>
          <a:stretch>
            <a:fillRect/>
          </a:stretch>
        </p:blipFill>
        <p:spPr>
          <a:xfrm>
            <a:off x="2067497" y="1792605"/>
            <a:ext cx="4636770" cy="4636770"/>
          </a:xfrm>
          <a:prstGeom prst="rect">
            <a:avLst/>
          </a:prstGeom>
        </p:spPr>
      </p:pic>
      <p:sp>
        <p:nvSpPr>
          <p:cNvPr id="29" name="Shape 2">
            <a:extLst>
              <a:ext uri="{FF2B5EF4-FFF2-40B4-BE49-F238E27FC236}">
                <a16:creationId xmlns:a16="http://schemas.microsoft.com/office/drawing/2014/main" id="{5EE8A758-0B27-D5D8-9223-D31631413518}"/>
              </a:ext>
            </a:extLst>
          </p:cNvPr>
          <p:cNvSpPr/>
          <p:nvPr/>
        </p:nvSpPr>
        <p:spPr>
          <a:xfrm>
            <a:off x="7327266" y="5130942"/>
            <a:ext cx="4707889" cy="978393"/>
          </a:xfrm>
          <a:prstGeom prst="roundRect">
            <a:avLst>
              <a:gd name="adj" fmla="val 50000"/>
            </a:avLst>
          </a:prstGeom>
          <a:solidFill>
            <a:schemeClr val="accent2">
              <a:lumMod val="75000"/>
            </a:schemeClr>
          </a:solidFill>
          <a:ln/>
        </p:spPr>
        <p:txBody>
          <a:bodyPr/>
          <a:lstStyle/>
          <a:p>
            <a:r>
              <a:rPr lang="de-DE" sz="2800" b="1" dirty="0">
                <a:solidFill>
                  <a:schemeClr val="bg1"/>
                </a:solidFill>
              </a:rPr>
              <a:t>FOR SCHOOLS AND GROUPS</a:t>
            </a:r>
          </a:p>
        </p:txBody>
      </p:sp>
      <p:pic>
        <p:nvPicPr>
          <p:cNvPr id="31" name="Grafik 30" descr="Ein Bild, das Pflanze, Blume, Stiel Stamm enthält.&#10;&#10;KI-generierte Inhalte können fehlerhaft sein.">
            <a:extLst>
              <a:ext uri="{FF2B5EF4-FFF2-40B4-BE49-F238E27FC236}">
                <a16:creationId xmlns:a16="http://schemas.microsoft.com/office/drawing/2014/main" id="{0BC2A22A-F4A0-D896-64F9-81E6DFA492BB}"/>
              </a:ext>
            </a:extLst>
          </p:cNvPr>
          <p:cNvPicPr>
            <a:picLocks noChangeAspect="1"/>
          </p:cNvPicPr>
          <p:nvPr/>
        </p:nvPicPr>
        <p:blipFill>
          <a:blip r:embed="rId4"/>
          <a:stretch>
            <a:fillRect/>
          </a:stretch>
        </p:blipFill>
        <p:spPr>
          <a:xfrm>
            <a:off x="9848170" y="1539830"/>
            <a:ext cx="1063702" cy="1576143"/>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2000" cy="680720"/>
          </a:xfrm>
          <a:prstGeom prst="rect">
            <a:avLst/>
          </a:prstGeom>
          <a:solidFill>
            <a:srgbClr val="217115"/>
          </a:solidFill>
          <a:ln/>
        </p:spPr>
        <p:txBody>
          <a:bodyPr/>
          <a:lstStyle/>
          <a:p>
            <a:endParaRPr lang="de-DE"/>
          </a:p>
        </p:txBody>
      </p:sp>
      <p:sp>
        <p:nvSpPr>
          <p:cNvPr id="3" name="Text 1"/>
          <p:cNvSpPr/>
          <p:nvPr/>
        </p:nvSpPr>
        <p:spPr>
          <a:xfrm>
            <a:off x="0" y="0"/>
            <a:ext cx="12192000" cy="6807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2220595" y="129540"/>
            <a:ext cx="7731125" cy="447675"/>
          </a:xfrm>
          <a:prstGeom prst="roundRect">
            <a:avLst>
              <a:gd name="adj" fmla="val 50000"/>
            </a:avLst>
          </a:prstGeom>
          <a:solidFill>
            <a:srgbClr val="FFFFFF"/>
          </a:solidFill>
          <a:ln/>
        </p:spPr>
        <p:txBody>
          <a:bodyPr/>
          <a:lstStyle/>
          <a:p>
            <a:endParaRPr lang="de-DE"/>
          </a:p>
        </p:txBody>
      </p:sp>
      <p:sp>
        <p:nvSpPr>
          <p:cNvPr id="5" name="Text 3"/>
          <p:cNvSpPr/>
          <p:nvPr/>
        </p:nvSpPr>
        <p:spPr>
          <a:xfrm>
            <a:off x="2220595" y="129540"/>
            <a:ext cx="7731125" cy="4476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Shape 4"/>
          <p:cNvSpPr/>
          <p:nvPr/>
        </p:nvSpPr>
        <p:spPr>
          <a:xfrm>
            <a:off x="11540490" y="202030"/>
            <a:ext cx="360045" cy="0"/>
          </a:xfrm>
          <a:prstGeom prst="line">
            <a:avLst/>
          </a:prstGeom>
          <a:noFill/>
          <a:ln w="38100">
            <a:solidFill>
              <a:srgbClr val="FFFFFF"/>
            </a:solidFill>
            <a:prstDash val="solid"/>
            <a:headEnd type="none"/>
            <a:tailEnd type="none"/>
          </a:ln>
        </p:spPr>
        <p:txBody>
          <a:bodyPr/>
          <a:lstStyle/>
          <a:p>
            <a:endParaRPr lang="de-DE"/>
          </a:p>
        </p:txBody>
      </p:sp>
      <p:sp>
        <p:nvSpPr>
          <p:cNvPr id="7" name="Shape 5"/>
          <p:cNvSpPr/>
          <p:nvPr/>
        </p:nvSpPr>
        <p:spPr>
          <a:xfrm>
            <a:off x="11540490" y="340460"/>
            <a:ext cx="360045" cy="0"/>
          </a:xfrm>
          <a:prstGeom prst="line">
            <a:avLst/>
          </a:prstGeom>
          <a:noFill/>
          <a:ln w="38100">
            <a:solidFill>
              <a:srgbClr val="FFFFFF"/>
            </a:solidFill>
            <a:prstDash val="solid"/>
            <a:headEnd type="none"/>
            <a:tailEnd type="none"/>
          </a:ln>
        </p:spPr>
        <p:txBody>
          <a:bodyPr/>
          <a:lstStyle/>
          <a:p>
            <a:endParaRPr lang="de-DE"/>
          </a:p>
        </p:txBody>
      </p:sp>
      <p:sp>
        <p:nvSpPr>
          <p:cNvPr id="8" name="Shape 6"/>
          <p:cNvSpPr/>
          <p:nvPr/>
        </p:nvSpPr>
        <p:spPr>
          <a:xfrm>
            <a:off x="11540490" y="478890"/>
            <a:ext cx="360045" cy="0"/>
          </a:xfrm>
          <a:prstGeom prst="line">
            <a:avLst/>
          </a:prstGeom>
          <a:noFill/>
          <a:ln w="38100">
            <a:solidFill>
              <a:srgbClr val="FFFFFF"/>
            </a:solidFill>
            <a:prstDash val="solid"/>
            <a:headEnd type="none"/>
            <a:tailEnd type="none"/>
          </a:ln>
        </p:spPr>
        <p:txBody>
          <a:bodyPr/>
          <a:lstStyle/>
          <a:p>
            <a:endParaRPr lang="de-DE"/>
          </a:p>
        </p:txBody>
      </p:sp>
      <p:sp>
        <p:nvSpPr>
          <p:cNvPr id="9" name="Shape 7"/>
          <p:cNvSpPr/>
          <p:nvPr/>
        </p:nvSpPr>
        <p:spPr>
          <a:xfrm flipH="1">
            <a:off x="240030" y="154940"/>
            <a:ext cx="322580" cy="323850"/>
          </a:xfrm>
          <a:prstGeom prst="chevron">
            <a:avLst>
              <a:gd name="adj" fmla="val 69082"/>
            </a:avLst>
          </a:prstGeom>
          <a:solidFill>
            <a:srgbClr val="FFFFFF"/>
          </a:solidFill>
          <a:ln/>
        </p:spPr>
        <p:txBody>
          <a:bodyPr/>
          <a:lstStyle/>
          <a:p>
            <a:endParaRPr lang="de-DE"/>
          </a:p>
        </p:txBody>
      </p:sp>
      <p:sp>
        <p:nvSpPr>
          <p:cNvPr id="10" name="Text 8"/>
          <p:cNvSpPr/>
          <p:nvPr/>
        </p:nvSpPr>
        <p:spPr>
          <a:xfrm>
            <a:off x="240030" y="154940"/>
            <a:ext cx="322580" cy="3238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2256155" y="95558"/>
            <a:ext cx="7499985" cy="461665"/>
          </a:xfrm>
          <a:prstGeom prst="rect">
            <a:avLst/>
          </a:prstGeom>
          <a:noFill/>
          <a:ln/>
        </p:spPr>
        <p:txBody>
          <a:bodyPr wrap="square" lIns="91440" tIns="45720" rIns="91440" bIns="45720" rtlCol="0" anchor="ctr">
            <a:spAutoFit/>
          </a:bodyPr>
          <a:lstStyle/>
          <a:p>
            <a:pPr marL="0" indent="0" algn="ctr">
              <a:buNone/>
            </a:pPr>
            <a:r>
              <a:rPr sz="2400" b="1" dirty="0">
                <a:solidFill>
                  <a:schemeClr val="accent2">
                    <a:lumMod val="50000"/>
                  </a:schemeClr>
                </a:solidFill>
              </a:rPr>
              <a:t>Animal Behavior &amp; Characteristics</a:t>
            </a:r>
            <a:endParaRPr lang="en-US" sz="1600" b="1" dirty="0">
              <a:solidFill>
                <a:schemeClr val="accent2">
                  <a:lumMod val="50000"/>
                </a:schemeClr>
              </a:solidFill>
            </a:endParaRPr>
          </a:p>
        </p:txBody>
      </p:sp>
      <p:sp>
        <p:nvSpPr>
          <p:cNvPr id="12" name="Shape 10"/>
          <p:cNvSpPr/>
          <p:nvPr/>
        </p:nvSpPr>
        <p:spPr>
          <a:xfrm>
            <a:off x="7728585" y="3213735"/>
            <a:ext cx="3923030" cy="2591435"/>
          </a:xfrm>
          <a:prstGeom prst="roundRect">
            <a:avLst/>
          </a:prstGeom>
          <a:solidFill>
            <a:srgbClr val="217115"/>
          </a:solidFill>
          <a:ln w="28575">
            <a:solidFill>
              <a:srgbClr val="FFFFFF">
                <a:alpha val="0"/>
              </a:srgbClr>
            </a:solidFill>
            <a:prstDash val="solid"/>
          </a:ln>
        </p:spPr>
        <p:txBody>
          <a:bodyPr/>
          <a:lstStyle/>
          <a:p>
            <a:endParaRPr lang="de-DE"/>
          </a:p>
        </p:txBody>
      </p:sp>
      <p:sp>
        <p:nvSpPr>
          <p:cNvPr id="13" name="Text 11"/>
          <p:cNvSpPr/>
          <p:nvPr/>
        </p:nvSpPr>
        <p:spPr>
          <a:xfrm>
            <a:off x="7728585" y="3213735"/>
            <a:ext cx="3923030" cy="25914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2"/>
          <p:cNvSpPr/>
          <p:nvPr/>
        </p:nvSpPr>
        <p:spPr>
          <a:xfrm>
            <a:off x="7614285" y="3049270"/>
            <a:ext cx="3846195" cy="2591435"/>
          </a:xfrm>
          <a:prstGeom prst="roundRect">
            <a:avLst>
              <a:gd name="adj" fmla="val 14996"/>
            </a:avLst>
          </a:prstGeom>
          <a:solidFill>
            <a:srgbClr val="FFFFFF"/>
          </a:solidFill>
          <a:ln w="19050">
            <a:solidFill>
              <a:srgbClr val="000000"/>
            </a:solidFill>
            <a:prstDash val="solid"/>
          </a:ln>
        </p:spPr>
        <p:txBody>
          <a:bodyPr/>
          <a:lstStyle/>
          <a:p>
            <a:endParaRPr lang="de-DE"/>
          </a:p>
        </p:txBody>
      </p:sp>
      <p:sp>
        <p:nvSpPr>
          <p:cNvPr id="15" name="Text 13"/>
          <p:cNvSpPr/>
          <p:nvPr/>
        </p:nvSpPr>
        <p:spPr>
          <a:xfrm>
            <a:off x="7614285" y="3049270"/>
            <a:ext cx="3846195" cy="25914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4"/>
          <p:cNvSpPr/>
          <p:nvPr/>
        </p:nvSpPr>
        <p:spPr>
          <a:xfrm>
            <a:off x="3296920" y="3187065"/>
            <a:ext cx="3923030" cy="2591435"/>
          </a:xfrm>
          <a:prstGeom prst="roundRect">
            <a:avLst/>
          </a:prstGeom>
          <a:solidFill>
            <a:srgbClr val="217115"/>
          </a:solidFill>
          <a:ln w="28575">
            <a:solidFill>
              <a:srgbClr val="FFFFFF">
                <a:alpha val="0"/>
              </a:srgbClr>
            </a:solidFill>
            <a:prstDash val="solid"/>
          </a:ln>
        </p:spPr>
        <p:txBody>
          <a:bodyPr/>
          <a:lstStyle/>
          <a:p>
            <a:endParaRPr lang="de-DE"/>
          </a:p>
        </p:txBody>
      </p:sp>
      <p:sp>
        <p:nvSpPr>
          <p:cNvPr id="17" name="Text 15"/>
          <p:cNvSpPr/>
          <p:nvPr/>
        </p:nvSpPr>
        <p:spPr>
          <a:xfrm>
            <a:off x="3296920" y="3187065"/>
            <a:ext cx="3923030" cy="25914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6"/>
          <p:cNvSpPr/>
          <p:nvPr/>
        </p:nvSpPr>
        <p:spPr>
          <a:xfrm>
            <a:off x="3182620" y="3022600"/>
            <a:ext cx="3846195" cy="2591435"/>
          </a:xfrm>
          <a:prstGeom prst="roundRect">
            <a:avLst>
              <a:gd name="adj" fmla="val 14996"/>
            </a:avLst>
          </a:prstGeom>
          <a:solidFill>
            <a:srgbClr val="FFFFFF"/>
          </a:solidFill>
          <a:ln w="19050">
            <a:solidFill>
              <a:srgbClr val="000000"/>
            </a:solidFill>
            <a:prstDash val="solid"/>
          </a:ln>
        </p:spPr>
        <p:txBody>
          <a:bodyPr/>
          <a:lstStyle/>
          <a:p>
            <a:endParaRPr lang="de-DE"/>
          </a:p>
        </p:txBody>
      </p:sp>
      <p:sp>
        <p:nvSpPr>
          <p:cNvPr id="19" name="Text 17"/>
          <p:cNvSpPr/>
          <p:nvPr/>
        </p:nvSpPr>
        <p:spPr>
          <a:xfrm>
            <a:off x="3182620" y="3022600"/>
            <a:ext cx="3846195" cy="25914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0" name="Shape 18"/>
          <p:cNvSpPr/>
          <p:nvPr/>
        </p:nvSpPr>
        <p:spPr>
          <a:xfrm>
            <a:off x="523240" y="2232025"/>
            <a:ext cx="2063115" cy="3128010"/>
          </a:xfrm>
          <a:prstGeom prst="rect">
            <a:avLst/>
          </a:prstGeom>
          <a:solidFill>
            <a:srgbClr val="000000">
              <a:alpha val="0"/>
            </a:srgbClr>
          </a:solidFill>
          <a:ln w="28575">
            <a:solidFill>
              <a:srgbClr val="000000"/>
            </a:solidFill>
            <a:prstDash val="solid"/>
          </a:ln>
        </p:spPr>
        <p:txBody>
          <a:bodyPr/>
          <a:lstStyle/>
          <a:p>
            <a:endParaRPr lang="de-DE"/>
          </a:p>
        </p:txBody>
      </p:sp>
      <p:sp>
        <p:nvSpPr>
          <p:cNvPr id="21" name="Text 19"/>
          <p:cNvSpPr/>
          <p:nvPr/>
        </p:nvSpPr>
        <p:spPr>
          <a:xfrm>
            <a:off x="523240" y="2232025"/>
            <a:ext cx="2063115" cy="312801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3" name="Shape 20"/>
          <p:cNvSpPr/>
          <p:nvPr/>
        </p:nvSpPr>
        <p:spPr>
          <a:xfrm>
            <a:off x="3133090" y="1163320"/>
            <a:ext cx="85725" cy="343535"/>
          </a:xfrm>
          <a:prstGeom prst="rect">
            <a:avLst/>
          </a:prstGeom>
          <a:solidFill>
            <a:srgbClr val="217115"/>
          </a:solidFill>
          <a:ln/>
        </p:spPr>
        <p:txBody>
          <a:bodyPr/>
          <a:lstStyle/>
          <a:p>
            <a:endParaRPr lang="de-DE"/>
          </a:p>
        </p:txBody>
      </p:sp>
      <p:sp>
        <p:nvSpPr>
          <p:cNvPr id="24" name="Text 21"/>
          <p:cNvSpPr/>
          <p:nvPr/>
        </p:nvSpPr>
        <p:spPr>
          <a:xfrm>
            <a:off x="3133090" y="1163320"/>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5" name="Text 22"/>
          <p:cNvSpPr/>
          <p:nvPr/>
        </p:nvSpPr>
        <p:spPr>
          <a:xfrm>
            <a:off x="3218498" y="1114534"/>
            <a:ext cx="4358640" cy="368300"/>
          </a:xfrm>
          <a:prstGeom prst="rect">
            <a:avLst/>
          </a:prstGeom>
          <a:noFill/>
          <a:ln/>
        </p:spPr>
        <p:txBody>
          <a:bodyPr wrap="square" lIns="91440" tIns="45720" rIns="91440" bIns="45720" rtlCol="0" anchor="t">
            <a:spAutoFit/>
          </a:bodyPr>
          <a:lstStyle/>
          <a:p>
            <a:pPr marL="0" indent="0" algn="l">
              <a:buNone/>
            </a:pPr>
            <a:r>
              <a:rPr sz="2400"/>
              <a:t>Behavioral Verbs</a:t>
            </a:r>
            <a:endParaRPr lang="en-US" sz="1600" dirty="0"/>
          </a:p>
        </p:txBody>
      </p:sp>
      <p:sp>
        <p:nvSpPr>
          <p:cNvPr id="26" name="Text 23"/>
          <p:cNvSpPr/>
          <p:nvPr/>
        </p:nvSpPr>
        <p:spPr>
          <a:xfrm>
            <a:off x="3133090" y="1727200"/>
            <a:ext cx="8551545" cy="1143000"/>
          </a:xfrm>
          <a:prstGeom prst="rect">
            <a:avLst/>
          </a:prstGeom>
          <a:noFill/>
          <a:ln/>
        </p:spPr>
        <p:txBody>
          <a:bodyPr wrap="square" lIns="91440" tIns="45720" rIns="91440" bIns="45720" rtlCol="0" anchor="t"/>
          <a:lstStyle/>
          <a:p>
            <a:pPr marL="0" indent="0" algn="l">
              <a:buNone/>
            </a:pPr>
            <a:r>
              <a:rPr sz="1600"/>
              <a:t>Practice verbs: habitat (lives), venatur (hunts), pascitur (grazes), dormit (sleeps), volat (flies), natat (swims), currit (runs), ululat (howls). These verbs create vivid descriptions of animal life and behavior.</a:t>
            </a:r>
            <a:endParaRPr lang="en-US" sz="1600" dirty="0"/>
          </a:p>
        </p:txBody>
      </p:sp>
      <p:sp>
        <p:nvSpPr>
          <p:cNvPr id="27" name="Text 24"/>
          <p:cNvSpPr/>
          <p:nvPr/>
        </p:nvSpPr>
        <p:spPr>
          <a:xfrm>
            <a:off x="3232583" y="3189192"/>
            <a:ext cx="3662680" cy="311150"/>
          </a:xfrm>
          <a:prstGeom prst="rect">
            <a:avLst/>
          </a:prstGeom>
          <a:noFill/>
          <a:ln/>
        </p:spPr>
        <p:txBody>
          <a:bodyPr wrap="square" lIns="91440" tIns="45720" rIns="91440" bIns="45720" rtlCol="0" anchor="t">
            <a:spAutoFit/>
          </a:bodyPr>
          <a:lstStyle/>
          <a:p>
            <a:pPr marL="0" indent="0" algn="l">
              <a:buNone/>
            </a:pPr>
            <a:r>
              <a:rPr sz="2000"/>
              <a:t>Descriptive Adjectives</a:t>
            </a:r>
            <a:endParaRPr lang="en-US" sz="1600" dirty="0"/>
          </a:p>
        </p:txBody>
      </p:sp>
      <p:sp>
        <p:nvSpPr>
          <p:cNvPr id="28" name="Text 25"/>
          <p:cNvSpPr/>
          <p:nvPr/>
        </p:nvSpPr>
        <p:spPr>
          <a:xfrm>
            <a:off x="3232583" y="3682365"/>
            <a:ext cx="3662680" cy="1841500"/>
          </a:xfrm>
          <a:prstGeom prst="rect">
            <a:avLst/>
          </a:prstGeom>
          <a:noFill/>
          <a:ln/>
        </p:spPr>
        <p:txBody>
          <a:bodyPr wrap="square" lIns="91440" tIns="45720" rIns="91440" bIns="45720" rtlCol="0" anchor="t"/>
          <a:lstStyle/>
          <a:p>
            <a:pPr marL="0" indent="0" algn="l">
              <a:buNone/>
            </a:pPr>
            <a:r>
              <a:rPr sz="1400"/>
              <a:t>Use adjectives: ferus (wild), mansuetus (tame), nocturnus (nocturnal), velox (swift), validus (strong), parvus (small), magnus (large). These enable rich descriptions while practicing adjective declension patterns.</a:t>
            </a:r>
            <a:endParaRPr lang="en-US" sz="1600" dirty="0"/>
          </a:p>
        </p:txBody>
      </p:sp>
      <p:sp>
        <p:nvSpPr>
          <p:cNvPr id="29" name="Text 26"/>
          <p:cNvSpPr/>
          <p:nvPr/>
        </p:nvSpPr>
        <p:spPr>
          <a:xfrm>
            <a:off x="7664248" y="3215862"/>
            <a:ext cx="3662680" cy="311150"/>
          </a:xfrm>
          <a:prstGeom prst="rect">
            <a:avLst/>
          </a:prstGeom>
          <a:noFill/>
          <a:ln/>
        </p:spPr>
        <p:txBody>
          <a:bodyPr wrap="square" lIns="91440" tIns="45720" rIns="91440" bIns="45720" rtlCol="0" anchor="t">
            <a:spAutoFit/>
          </a:bodyPr>
          <a:lstStyle/>
          <a:p>
            <a:pPr marL="0" indent="0" algn="l">
              <a:buNone/>
            </a:pPr>
            <a:r>
              <a:rPr sz="2000"/>
              <a:t>Biological Accuracy</a:t>
            </a:r>
            <a:endParaRPr lang="en-US" sz="1600" dirty="0"/>
          </a:p>
        </p:txBody>
      </p:sp>
      <p:sp>
        <p:nvSpPr>
          <p:cNvPr id="30" name="Text 27"/>
          <p:cNvSpPr/>
          <p:nvPr/>
        </p:nvSpPr>
        <p:spPr>
          <a:xfrm>
            <a:off x="7664248" y="3709035"/>
            <a:ext cx="3662680" cy="1841500"/>
          </a:xfrm>
          <a:prstGeom prst="rect">
            <a:avLst/>
          </a:prstGeom>
          <a:noFill/>
          <a:ln/>
        </p:spPr>
        <p:txBody>
          <a:bodyPr wrap="square" lIns="91440" tIns="45720" rIns="91440" bIns="45720" rtlCol="0" anchor="t"/>
          <a:lstStyle/>
          <a:p>
            <a:pPr marL="0" indent="0" algn="l">
              <a:buNone/>
            </a:pPr>
            <a:r>
              <a:rPr sz="1400" dirty="0"/>
              <a:t>Encourage students to combine Latin learning with natural science. Discuss real animal behaviors, habitats, and characteristics</a:t>
            </a:r>
            <a:r>
              <a:rPr lang="hr-HR" sz="1400" dirty="0"/>
              <a:t> </a:t>
            </a:r>
            <a:r>
              <a:rPr lang="hr-HR" sz="1400" dirty="0" err="1"/>
              <a:t>in</a:t>
            </a:r>
            <a:r>
              <a:rPr lang="hr-HR" sz="1400" dirty="0"/>
              <a:t> English, </a:t>
            </a:r>
            <a:r>
              <a:rPr lang="hr-HR" sz="1400" dirty="0" err="1"/>
              <a:t>adding</a:t>
            </a:r>
            <a:r>
              <a:rPr lang="hr-HR" sz="1400" dirty="0"/>
              <a:t> Latin </a:t>
            </a:r>
            <a:r>
              <a:rPr lang="hr-HR" sz="1400" dirty="0" err="1"/>
              <a:t>terms</a:t>
            </a:r>
            <a:r>
              <a:rPr lang="hr-HR" sz="1400" dirty="0"/>
              <a:t> </a:t>
            </a:r>
            <a:r>
              <a:rPr lang="hr-HR" sz="1400" dirty="0" err="1"/>
              <a:t>wherever</a:t>
            </a:r>
            <a:r>
              <a:rPr lang="hr-HR" sz="1400" dirty="0"/>
              <a:t> </a:t>
            </a:r>
            <a:r>
              <a:rPr lang="hr-HR" sz="1400" dirty="0" err="1"/>
              <a:t>approapriate</a:t>
            </a:r>
            <a:r>
              <a:rPr sz="1400" dirty="0"/>
              <a:t>. This creates memorable connections between vocabulary and scientific knowledge.</a:t>
            </a:r>
            <a:endParaRPr lang="en-US" sz="1600" dirty="0"/>
          </a:p>
        </p:txBody>
      </p:sp>
      <p:pic>
        <p:nvPicPr>
          <p:cNvPr id="31" name="Grafik 30" descr="Ein Bild, das Säugetier, Fuchs, Rotfuchs, Swiftfuchs enthält.&#10;&#10;KI-generierte Inhalte können fehlerhaft sein.">
            <a:extLst>
              <a:ext uri="{FF2B5EF4-FFF2-40B4-BE49-F238E27FC236}">
                <a16:creationId xmlns:a16="http://schemas.microsoft.com/office/drawing/2014/main" id="{26A56ADE-0BA7-64BA-E53C-096DA1953E3D}"/>
              </a:ext>
            </a:extLst>
          </p:cNvPr>
          <p:cNvPicPr>
            <a:picLocks noChangeAspect="1"/>
          </p:cNvPicPr>
          <p:nvPr/>
        </p:nvPicPr>
        <p:blipFill>
          <a:blip r:embed="rId3"/>
          <a:stretch>
            <a:fillRect/>
          </a:stretch>
        </p:blipFill>
        <p:spPr>
          <a:xfrm>
            <a:off x="157589" y="1929130"/>
            <a:ext cx="2413000" cy="373380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0" name="Grafik 19" descr="Ein Bild, das Säugetier, Waschbär, Kleinbären, Schnauze enthält.&#10;&#10;KI-generierte Inhalte können fehlerhaft sein.">
            <a:extLst>
              <a:ext uri="{FF2B5EF4-FFF2-40B4-BE49-F238E27FC236}">
                <a16:creationId xmlns:a16="http://schemas.microsoft.com/office/drawing/2014/main" id="{0B667B9C-3E4C-A298-1E9B-7BDA63189EBA}"/>
              </a:ext>
            </a:extLst>
          </p:cNvPr>
          <p:cNvPicPr>
            <a:picLocks noChangeAspect="1"/>
          </p:cNvPicPr>
          <p:nvPr/>
        </p:nvPicPr>
        <p:blipFill>
          <a:blip r:embed="rId3"/>
          <a:stretch>
            <a:fillRect/>
          </a:stretch>
        </p:blipFill>
        <p:spPr>
          <a:xfrm>
            <a:off x="4670413" y="1442304"/>
            <a:ext cx="3103430" cy="4788148"/>
          </a:xfrm>
          <a:prstGeom prst="rect">
            <a:avLst/>
          </a:prstGeom>
        </p:spPr>
      </p:pic>
      <p:sp>
        <p:nvSpPr>
          <p:cNvPr id="3" name="Shape 0"/>
          <p:cNvSpPr/>
          <p:nvPr/>
        </p:nvSpPr>
        <p:spPr>
          <a:xfrm>
            <a:off x="2047240" y="5053965"/>
            <a:ext cx="8642985" cy="1199515"/>
          </a:xfrm>
          <a:prstGeom prst="roundRect">
            <a:avLst>
              <a:gd name="adj" fmla="val 50000"/>
            </a:avLst>
          </a:prstGeom>
          <a:solidFill>
            <a:schemeClr val="accent2">
              <a:lumMod val="75000"/>
            </a:schemeClr>
          </a:solidFill>
          <a:ln w="57150">
            <a:solidFill>
              <a:srgbClr val="FFFFFF">
                <a:alpha val="0"/>
              </a:srgbClr>
            </a:solidFill>
            <a:prstDash val="solid"/>
          </a:ln>
        </p:spPr>
        <p:txBody>
          <a:bodyPr/>
          <a:lstStyle/>
          <a:p>
            <a:endParaRPr lang="de-DE"/>
          </a:p>
        </p:txBody>
      </p:sp>
      <p:sp>
        <p:nvSpPr>
          <p:cNvPr id="4" name="Text 1"/>
          <p:cNvSpPr/>
          <p:nvPr/>
        </p:nvSpPr>
        <p:spPr>
          <a:xfrm>
            <a:off x="2047240" y="5053965"/>
            <a:ext cx="8642985" cy="119951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Shape 2"/>
          <p:cNvSpPr/>
          <p:nvPr/>
        </p:nvSpPr>
        <p:spPr>
          <a:xfrm>
            <a:off x="1920240" y="4884420"/>
            <a:ext cx="8642985" cy="1199515"/>
          </a:xfrm>
          <a:prstGeom prst="roundRect">
            <a:avLst>
              <a:gd name="adj" fmla="val 50000"/>
            </a:avLst>
          </a:prstGeom>
          <a:solidFill>
            <a:srgbClr val="FFFFFF"/>
          </a:solidFill>
          <a:ln w="57150">
            <a:solidFill>
              <a:srgbClr val="217115"/>
            </a:solidFill>
            <a:prstDash val="solid"/>
          </a:ln>
        </p:spPr>
        <p:txBody>
          <a:bodyPr/>
          <a:lstStyle/>
          <a:p>
            <a:pPr algn="ctr"/>
            <a:r>
              <a:rPr lang="de-DE" sz="4800" b="1" dirty="0">
                <a:solidFill>
                  <a:schemeClr val="accent3">
                    <a:lumMod val="50000"/>
                  </a:schemeClr>
                </a:solidFill>
              </a:rPr>
              <a:t>EXPANSION IDEAS</a:t>
            </a:r>
          </a:p>
        </p:txBody>
      </p:sp>
      <p:sp>
        <p:nvSpPr>
          <p:cNvPr id="6" name="Text 3"/>
          <p:cNvSpPr/>
          <p:nvPr/>
        </p:nvSpPr>
        <p:spPr>
          <a:xfrm>
            <a:off x="1920240" y="4884420"/>
            <a:ext cx="8642985" cy="119951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7" name="Text 4"/>
          <p:cNvSpPr/>
          <p:nvPr/>
        </p:nvSpPr>
        <p:spPr>
          <a:xfrm>
            <a:off x="1920240" y="5045710"/>
            <a:ext cx="8643620" cy="815975"/>
          </a:xfrm>
          <a:prstGeom prst="rect">
            <a:avLst/>
          </a:prstGeom>
          <a:noFill/>
          <a:ln/>
        </p:spPr>
        <p:txBody>
          <a:bodyPr wrap="square" lIns="91440" tIns="45720" rIns="91440" bIns="45720" rtlCol="0" anchor="ctr">
            <a:spAutoFit/>
          </a:bodyPr>
          <a:lstStyle/>
          <a:p>
            <a:pPr marL="0" indent="0" algn="ctr">
              <a:lnSpc>
                <a:spcPct val="100000"/>
              </a:lnSpc>
              <a:buNone/>
            </a:pPr>
            <a:endParaRPr lang="en-US" sz="1600" dirty="0"/>
          </a:p>
        </p:txBody>
      </p:sp>
      <p:sp>
        <p:nvSpPr>
          <p:cNvPr id="8" name="Text 5"/>
          <p:cNvSpPr/>
          <p:nvPr/>
        </p:nvSpPr>
        <p:spPr>
          <a:xfrm>
            <a:off x="3447415" y="256898"/>
            <a:ext cx="5640070" cy="1107996"/>
          </a:xfrm>
          <a:prstGeom prst="rect">
            <a:avLst/>
          </a:prstGeom>
          <a:noFill/>
          <a:ln/>
        </p:spPr>
        <p:txBody>
          <a:bodyPr wrap="square" lIns="91440" tIns="45720" rIns="91440" bIns="45720" rtlCol="0" anchor="ctr">
            <a:spAutoFit/>
          </a:bodyPr>
          <a:lstStyle/>
          <a:p>
            <a:pPr marL="0" indent="0" algn="ctr">
              <a:lnSpc>
                <a:spcPct val="100000"/>
              </a:lnSpc>
              <a:buNone/>
            </a:pPr>
            <a:endParaRPr lang="en-US" sz="1600" dirty="0"/>
          </a:p>
        </p:txBody>
      </p:sp>
      <p:sp>
        <p:nvSpPr>
          <p:cNvPr id="9" name="Shape 6"/>
          <p:cNvSpPr/>
          <p:nvPr/>
        </p:nvSpPr>
        <p:spPr>
          <a:xfrm>
            <a:off x="291465" y="607504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0" name="Shape 7"/>
          <p:cNvSpPr/>
          <p:nvPr/>
        </p:nvSpPr>
        <p:spPr>
          <a:xfrm>
            <a:off x="291465" y="630872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1" name="Shape 8"/>
          <p:cNvSpPr/>
          <p:nvPr/>
        </p:nvSpPr>
        <p:spPr>
          <a:xfrm>
            <a:off x="291465" y="654240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2" name="Shape 9"/>
          <p:cNvSpPr/>
          <p:nvPr/>
        </p:nvSpPr>
        <p:spPr>
          <a:xfrm>
            <a:off x="291465" y="202565"/>
            <a:ext cx="337185" cy="337185"/>
          </a:xfrm>
          <a:prstGeom prst="ellipse">
            <a:avLst/>
          </a:prstGeom>
          <a:solidFill>
            <a:srgbClr val="FFFFFF"/>
          </a:solidFill>
          <a:ln w="19050">
            <a:solidFill>
              <a:srgbClr val="217115"/>
            </a:solidFill>
            <a:prstDash val="solid"/>
          </a:ln>
        </p:spPr>
        <p:txBody>
          <a:bodyPr/>
          <a:lstStyle/>
          <a:p>
            <a:endParaRPr lang="de-DE"/>
          </a:p>
        </p:txBody>
      </p:sp>
      <p:sp>
        <p:nvSpPr>
          <p:cNvPr id="13" name="Text 10"/>
          <p:cNvSpPr/>
          <p:nvPr/>
        </p:nvSpPr>
        <p:spPr>
          <a:xfrm>
            <a:off x="29146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1"/>
          <p:cNvSpPr/>
          <p:nvPr/>
        </p:nvSpPr>
        <p:spPr>
          <a:xfrm>
            <a:off x="1251585" y="202565"/>
            <a:ext cx="337185" cy="337185"/>
          </a:xfrm>
          <a:prstGeom prst="ellipse">
            <a:avLst/>
          </a:prstGeom>
          <a:solidFill>
            <a:srgbClr val="FFFFFF"/>
          </a:solidFill>
          <a:ln w="19050">
            <a:solidFill>
              <a:srgbClr val="217115"/>
            </a:solidFill>
            <a:prstDash val="solid"/>
          </a:ln>
        </p:spPr>
        <p:txBody>
          <a:bodyPr/>
          <a:lstStyle/>
          <a:p>
            <a:endParaRPr lang="de-DE"/>
          </a:p>
        </p:txBody>
      </p:sp>
      <p:sp>
        <p:nvSpPr>
          <p:cNvPr id="15" name="Text 12"/>
          <p:cNvSpPr/>
          <p:nvPr/>
        </p:nvSpPr>
        <p:spPr>
          <a:xfrm>
            <a:off x="125158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771525" y="202565"/>
            <a:ext cx="337185" cy="337185"/>
          </a:xfrm>
          <a:prstGeom prst="ellipse">
            <a:avLst/>
          </a:prstGeom>
          <a:solidFill>
            <a:srgbClr val="217115"/>
          </a:solidFill>
          <a:ln w="19050">
            <a:solidFill>
              <a:srgbClr val="FFFFFF"/>
            </a:solidFill>
            <a:prstDash val="solid"/>
          </a:ln>
        </p:spPr>
        <p:txBody>
          <a:bodyPr/>
          <a:lstStyle/>
          <a:p>
            <a:endParaRPr lang="de-DE"/>
          </a:p>
        </p:txBody>
      </p:sp>
      <p:sp>
        <p:nvSpPr>
          <p:cNvPr id="17" name="Text 14"/>
          <p:cNvSpPr/>
          <p:nvPr/>
        </p:nvSpPr>
        <p:spPr>
          <a:xfrm>
            <a:off x="77152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5"/>
          <p:cNvSpPr/>
          <p:nvPr/>
        </p:nvSpPr>
        <p:spPr>
          <a:xfrm>
            <a:off x="1731645" y="202565"/>
            <a:ext cx="337185" cy="337185"/>
          </a:xfrm>
          <a:prstGeom prst="ellipse">
            <a:avLst/>
          </a:prstGeom>
          <a:solidFill>
            <a:srgbClr val="217115"/>
          </a:solidFill>
          <a:ln w="19050">
            <a:solidFill>
              <a:srgbClr val="FFFFFF"/>
            </a:solidFill>
            <a:prstDash val="solid"/>
          </a:ln>
        </p:spPr>
        <p:txBody>
          <a:bodyPr/>
          <a:lstStyle/>
          <a:p>
            <a:endParaRPr lang="de-DE"/>
          </a:p>
        </p:txBody>
      </p:sp>
      <p:sp>
        <p:nvSpPr>
          <p:cNvPr id="19" name="Text 16"/>
          <p:cNvSpPr/>
          <p:nvPr/>
        </p:nvSpPr>
        <p:spPr>
          <a:xfrm>
            <a:off x="173164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Shape 0"/>
          <p:cNvSpPr/>
          <p:nvPr/>
        </p:nvSpPr>
        <p:spPr>
          <a:xfrm>
            <a:off x="0" y="0"/>
            <a:ext cx="12192000" cy="680720"/>
          </a:xfrm>
          <a:prstGeom prst="rect">
            <a:avLst/>
          </a:prstGeom>
          <a:solidFill>
            <a:schemeClr val="accent2">
              <a:lumMod val="75000"/>
            </a:schemeClr>
          </a:solidFill>
          <a:ln/>
        </p:spPr>
        <p:txBody>
          <a:bodyPr/>
          <a:lstStyle/>
          <a:p>
            <a:endParaRPr lang="de-DE"/>
          </a:p>
        </p:txBody>
      </p:sp>
      <p:sp>
        <p:nvSpPr>
          <p:cNvPr id="3" name="Text 1"/>
          <p:cNvSpPr/>
          <p:nvPr/>
        </p:nvSpPr>
        <p:spPr>
          <a:xfrm>
            <a:off x="0" y="0"/>
            <a:ext cx="12192000" cy="6807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2220595" y="129540"/>
            <a:ext cx="7731125" cy="447675"/>
          </a:xfrm>
          <a:prstGeom prst="roundRect">
            <a:avLst>
              <a:gd name="adj" fmla="val 50000"/>
            </a:avLst>
          </a:prstGeom>
          <a:solidFill>
            <a:srgbClr val="FFFFFF"/>
          </a:solidFill>
          <a:ln/>
        </p:spPr>
        <p:txBody>
          <a:bodyPr/>
          <a:lstStyle/>
          <a:p>
            <a:endParaRPr lang="de-DE"/>
          </a:p>
        </p:txBody>
      </p:sp>
      <p:sp>
        <p:nvSpPr>
          <p:cNvPr id="5" name="Text 3"/>
          <p:cNvSpPr/>
          <p:nvPr/>
        </p:nvSpPr>
        <p:spPr>
          <a:xfrm>
            <a:off x="2220595" y="129540"/>
            <a:ext cx="7731125" cy="4476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Shape 4"/>
          <p:cNvSpPr/>
          <p:nvPr/>
        </p:nvSpPr>
        <p:spPr>
          <a:xfrm>
            <a:off x="11540490" y="202030"/>
            <a:ext cx="360045" cy="0"/>
          </a:xfrm>
          <a:prstGeom prst="line">
            <a:avLst/>
          </a:prstGeom>
          <a:noFill/>
          <a:ln w="38100">
            <a:solidFill>
              <a:srgbClr val="FFFFFF"/>
            </a:solidFill>
            <a:prstDash val="solid"/>
            <a:headEnd type="none"/>
            <a:tailEnd type="none"/>
          </a:ln>
        </p:spPr>
        <p:txBody>
          <a:bodyPr/>
          <a:lstStyle/>
          <a:p>
            <a:endParaRPr lang="de-DE"/>
          </a:p>
        </p:txBody>
      </p:sp>
      <p:sp>
        <p:nvSpPr>
          <p:cNvPr id="7" name="Shape 5"/>
          <p:cNvSpPr/>
          <p:nvPr/>
        </p:nvSpPr>
        <p:spPr>
          <a:xfrm>
            <a:off x="11540490" y="340460"/>
            <a:ext cx="360045" cy="0"/>
          </a:xfrm>
          <a:prstGeom prst="line">
            <a:avLst/>
          </a:prstGeom>
          <a:noFill/>
          <a:ln w="38100">
            <a:solidFill>
              <a:srgbClr val="FFFFFF"/>
            </a:solidFill>
            <a:prstDash val="solid"/>
            <a:headEnd type="none"/>
            <a:tailEnd type="none"/>
          </a:ln>
        </p:spPr>
        <p:txBody>
          <a:bodyPr/>
          <a:lstStyle/>
          <a:p>
            <a:endParaRPr lang="de-DE"/>
          </a:p>
        </p:txBody>
      </p:sp>
      <p:sp>
        <p:nvSpPr>
          <p:cNvPr id="8" name="Shape 6"/>
          <p:cNvSpPr/>
          <p:nvPr/>
        </p:nvSpPr>
        <p:spPr>
          <a:xfrm>
            <a:off x="11540490" y="478890"/>
            <a:ext cx="360045" cy="0"/>
          </a:xfrm>
          <a:prstGeom prst="line">
            <a:avLst/>
          </a:prstGeom>
          <a:noFill/>
          <a:ln w="38100">
            <a:solidFill>
              <a:srgbClr val="FFFFFF"/>
            </a:solidFill>
            <a:prstDash val="solid"/>
            <a:headEnd type="none"/>
            <a:tailEnd type="none"/>
          </a:ln>
        </p:spPr>
        <p:txBody>
          <a:bodyPr/>
          <a:lstStyle/>
          <a:p>
            <a:endParaRPr lang="de-DE"/>
          </a:p>
        </p:txBody>
      </p:sp>
      <p:sp>
        <p:nvSpPr>
          <p:cNvPr id="9" name="Shape 7"/>
          <p:cNvSpPr/>
          <p:nvPr/>
        </p:nvSpPr>
        <p:spPr>
          <a:xfrm flipH="1">
            <a:off x="240030" y="154940"/>
            <a:ext cx="322580" cy="323850"/>
          </a:xfrm>
          <a:prstGeom prst="chevron">
            <a:avLst>
              <a:gd name="adj" fmla="val 69082"/>
            </a:avLst>
          </a:prstGeom>
          <a:solidFill>
            <a:srgbClr val="FFFFFF"/>
          </a:solidFill>
          <a:ln/>
        </p:spPr>
        <p:txBody>
          <a:bodyPr/>
          <a:lstStyle/>
          <a:p>
            <a:endParaRPr lang="de-DE"/>
          </a:p>
        </p:txBody>
      </p:sp>
      <p:sp>
        <p:nvSpPr>
          <p:cNvPr id="10" name="Text 8"/>
          <p:cNvSpPr/>
          <p:nvPr/>
        </p:nvSpPr>
        <p:spPr>
          <a:xfrm>
            <a:off x="240030" y="154940"/>
            <a:ext cx="322580" cy="3238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2256155" y="95558"/>
            <a:ext cx="7499985" cy="461665"/>
          </a:xfrm>
          <a:prstGeom prst="rect">
            <a:avLst/>
          </a:prstGeom>
          <a:noFill/>
          <a:ln/>
        </p:spPr>
        <p:txBody>
          <a:bodyPr wrap="square" lIns="91440" tIns="45720" rIns="91440" bIns="45720" rtlCol="0" anchor="ctr">
            <a:spAutoFit/>
          </a:bodyPr>
          <a:lstStyle/>
          <a:p>
            <a:pPr marL="0" indent="0" algn="ctr">
              <a:buNone/>
            </a:pPr>
            <a:r>
              <a:rPr sz="2400"/>
              <a:t>Challenge Variations for Advanced Learners</a:t>
            </a:r>
            <a:endParaRPr lang="en-US" sz="1600" dirty="0"/>
          </a:p>
        </p:txBody>
      </p:sp>
      <p:sp>
        <p:nvSpPr>
          <p:cNvPr id="12" name="Shape 10"/>
          <p:cNvSpPr/>
          <p:nvPr/>
        </p:nvSpPr>
        <p:spPr>
          <a:xfrm>
            <a:off x="1155700" y="3670300"/>
            <a:ext cx="2560955" cy="0"/>
          </a:xfrm>
          <a:prstGeom prst="line">
            <a:avLst/>
          </a:prstGeom>
          <a:noFill/>
          <a:ln w="38100">
            <a:solidFill>
              <a:srgbClr val="000000"/>
            </a:solidFill>
            <a:prstDash val="dash"/>
            <a:headEnd type="none"/>
            <a:tailEnd type="none"/>
          </a:ln>
        </p:spPr>
        <p:txBody>
          <a:bodyPr/>
          <a:lstStyle/>
          <a:p>
            <a:endParaRPr lang="de-DE"/>
          </a:p>
        </p:txBody>
      </p:sp>
      <p:sp>
        <p:nvSpPr>
          <p:cNvPr id="13" name="Shape 11"/>
          <p:cNvSpPr/>
          <p:nvPr/>
        </p:nvSpPr>
        <p:spPr>
          <a:xfrm>
            <a:off x="4973955" y="3670300"/>
            <a:ext cx="2560955" cy="0"/>
          </a:xfrm>
          <a:prstGeom prst="line">
            <a:avLst/>
          </a:prstGeom>
          <a:noFill/>
          <a:ln w="38100">
            <a:solidFill>
              <a:srgbClr val="000000"/>
            </a:solidFill>
            <a:prstDash val="dash"/>
            <a:headEnd type="none"/>
            <a:tailEnd type="none"/>
          </a:ln>
        </p:spPr>
        <p:txBody>
          <a:bodyPr/>
          <a:lstStyle/>
          <a:p>
            <a:endParaRPr lang="de-DE"/>
          </a:p>
        </p:txBody>
      </p:sp>
      <p:sp>
        <p:nvSpPr>
          <p:cNvPr id="14" name="Shape 12"/>
          <p:cNvSpPr/>
          <p:nvPr/>
        </p:nvSpPr>
        <p:spPr>
          <a:xfrm>
            <a:off x="8678545" y="3670300"/>
            <a:ext cx="2560955" cy="0"/>
          </a:xfrm>
          <a:prstGeom prst="line">
            <a:avLst/>
          </a:prstGeom>
          <a:noFill/>
          <a:ln w="38100">
            <a:solidFill>
              <a:srgbClr val="000000"/>
            </a:solidFill>
            <a:prstDash val="dash"/>
            <a:headEnd type="none"/>
            <a:tailEnd type="none"/>
          </a:ln>
        </p:spPr>
        <p:txBody>
          <a:bodyPr/>
          <a:lstStyle/>
          <a:p>
            <a:endParaRPr lang="de-DE"/>
          </a:p>
        </p:txBody>
      </p:sp>
      <p:sp>
        <p:nvSpPr>
          <p:cNvPr id="18" name="Shape 13"/>
          <p:cNvSpPr/>
          <p:nvPr/>
        </p:nvSpPr>
        <p:spPr>
          <a:xfrm>
            <a:off x="0" y="6620510"/>
            <a:ext cx="12192000" cy="237490"/>
          </a:xfrm>
          <a:prstGeom prst="rect">
            <a:avLst/>
          </a:prstGeom>
          <a:solidFill>
            <a:srgbClr val="217115"/>
          </a:solidFill>
          <a:ln/>
        </p:spPr>
        <p:txBody>
          <a:bodyPr/>
          <a:lstStyle/>
          <a:p>
            <a:endParaRPr lang="de-DE"/>
          </a:p>
        </p:txBody>
      </p:sp>
      <p:sp>
        <p:nvSpPr>
          <p:cNvPr id="19" name="Text 14"/>
          <p:cNvSpPr/>
          <p:nvPr/>
        </p:nvSpPr>
        <p:spPr>
          <a:xfrm>
            <a:off x="0" y="6620510"/>
            <a:ext cx="12192000" cy="23749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0" name="Shape 15"/>
          <p:cNvSpPr/>
          <p:nvPr/>
        </p:nvSpPr>
        <p:spPr>
          <a:xfrm>
            <a:off x="4345305" y="1231900"/>
            <a:ext cx="0" cy="4612005"/>
          </a:xfrm>
          <a:prstGeom prst="line">
            <a:avLst/>
          </a:prstGeom>
          <a:noFill/>
          <a:ln w="6350">
            <a:solidFill>
              <a:srgbClr val="D9D9D9"/>
            </a:solidFill>
            <a:prstDash val="dash"/>
            <a:headEnd type="none"/>
            <a:tailEnd type="none"/>
          </a:ln>
        </p:spPr>
        <p:txBody>
          <a:bodyPr/>
          <a:lstStyle/>
          <a:p>
            <a:endParaRPr lang="de-DE"/>
          </a:p>
        </p:txBody>
      </p:sp>
      <p:sp>
        <p:nvSpPr>
          <p:cNvPr id="21" name="Shape 16"/>
          <p:cNvSpPr/>
          <p:nvPr/>
        </p:nvSpPr>
        <p:spPr>
          <a:xfrm>
            <a:off x="8162925" y="1231900"/>
            <a:ext cx="0" cy="4612005"/>
          </a:xfrm>
          <a:prstGeom prst="line">
            <a:avLst/>
          </a:prstGeom>
          <a:noFill/>
          <a:ln w="6350">
            <a:solidFill>
              <a:srgbClr val="D9D9D9"/>
            </a:solidFill>
            <a:prstDash val="dash"/>
            <a:headEnd type="none"/>
            <a:tailEnd type="none"/>
          </a:ln>
        </p:spPr>
        <p:txBody>
          <a:bodyPr/>
          <a:lstStyle/>
          <a:p>
            <a:endParaRPr lang="de-DE"/>
          </a:p>
        </p:txBody>
      </p:sp>
      <p:sp>
        <p:nvSpPr>
          <p:cNvPr id="22" name="Text 17"/>
          <p:cNvSpPr/>
          <p:nvPr/>
        </p:nvSpPr>
        <p:spPr>
          <a:xfrm>
            <a:off x="1150620" y="2687320"/>
            <a:ext cx="2568575" cy="681355"/>
          </a:xfrm>
          <a:prstGeom prst="rect">
            <a:avLst/>
          </a:prstGeom>
          <a:noFill/>
          <a:ln/>
        </p:spPr>
        <p:txBody>
          <a:bodyPr wrap="square" lIns="91440" tIns="45720" rIns="91440" bIns="45720" rtlCol="0" anchor="t"/>
          <a:lstStyle/>
          <a:p>
            <a:pPr marL="0" indent="0" algn="ctr">
              <a:buNone/>
            </a:pPr>
            <a:r>
              <a:rPr sz="2400" b="1" dirty="0">
                <a:solidFill>
                  <a:schemeClr val="accent2">
                    <a:lumMod val="50000"/>
                  </a:schemeClr>
                </a:solidFill>
              </a:rPr>
              <a:t>Food Chains</a:t>
            </a:r>
            <a:endParaRPr lang="en-US" sz="2400" b="1" dirty="0">
              <a:solidFill>
                <a:schemeClr val="accent2">
                  <a:lumMod val="50000"/>
                </a:schemeClr>
              </a:solidFill>
            </a:endParaRPr>
          </a:p>
        </p:txBody>
      </p:sp>
      <p:sp>
        <p:nvSpPr>
          <p:cNvPr id="23" name="Text 18"/>
          <p:cNvSpPr/>
          <p:nvPr/>
        </p:nvSpPr>
        <p:spPr>
          <a:xfrm>
            <a:off x="1042671" y="3900172"/>
            <a:ext cx="2787015" cy="2317748"/>
          </a:xfrm>
          <a:prstGeom prst="rect">
            <a:avLst/>
          </a:prstGeom>
          <a:noFill/>
          <a:ln/>
        </p:spPr>
        <p:txBody>
          <a:bodyPr wrap="square" lIns="91440" tIns="45720" rIns="91440" bIns="45720" rtlCol="0" anchor="t"/>
          <a:lstStyle/>
          <a:p>
            <a:pPr marL="0" indent="0">
              <a:buNone/>
            </a:pPr>
            <a:r>
              <a:rPr sz="1500" dirty="0"/>
              <a:t>Create predator-prey relationships: </a:t>
            </a:r>
            <a:r>
              <a:rPr lang="hr-HR" sz="1500" dirty="0"/>
              <a:t>"</a:t>
            </a:r>
            <a:r>
              <a:rPr sz="1500" dirty="0"/>
              <a:t>Leo </a:t>
            </a:r>
            <a:r>
              <a:rPr sz="1500" dirty="0" err="1"/>
              <a:t>cervum</a:t>
            </a:r>
            <a:r>
              <a:rPr sz="1500" dirty="0"/>
              <a:t> </a:t>
            </a:r>
            <a:r>
              <a:rPr sz="1500" dirty="0" err="1"/>
              <a:t>venatur</a:t>
            </a:r>
            <a:r>
              <a:rPr sz="1500" dirty="0"/>
              <a:t>. Cervus </a:t>
            </a:r>
            <a:r>
              <a:rPr sz="1500" dirty="0" err="1"/>
              <a:t>herbam</a:t>
            </a:r>
            <a:r>
              <a:rPr sz="1500" dirty="0"/>
              <a:t> edit. Herba in campo </a:t>
            </a:r>
            <a:r>
              <a:rPr sz="1500" dirty="0" err="1"/>
              <a:t>crescit</a:t>
            </a:r>
            <a:r>
              <a:rPr sz="1500" dirty="0"/>
              <a:t>.</a:t>
            </a:r>
            <a:r>
              <a:rPr lang="hr-HR" sz="1500" dirty="0"/>
              <a:t>"</a:t>
            </a:r>
            <a:r>
              <a:rPr sz="1500" dirty="0"/>
              <a:t> This chains sentences together and practices accusative objects with transitive verbs.</a:t>
            </a:r>
            <a:endParaRPr lang="en-US" sz="1500" dirty="0"/>
          </a:p>
        </p:txBody>
      </p:sp>
      <p:sp>
        <p:nvSpPr>
          <p:cNvPr id="24" name="Text 19"/>
          <p:cNvSpPr/>
          <p:nvPr/>
        </p:nvSpPr>
        <p:spPr>
          <a:xfrm>
            <a:off x="8700135" y="2674194"/>
            <a:ext cx="2542540" cy="681355"/>
          </a:xfrm>
          <a:prstGeom prst="rect">
            <a:avLst/>
          </a:prstGeom>
          <a:noFill/>
          <a:ln/>
        </p:spPr>
        <p:txBody>
          <a:bodyPr wrap="square" lIns="91440" tIns="45720" rIns="91440" bIns="45720" rtlCol="0" anchor="t"/>
          <a:lstStyle/>
          <a:p>
            <a:pPr marL="0" indent="0" algn="ctr">
              <a:buNone/>
            </a:pPr>
            <a:r>
              <a:rPr sz="2400" b="1" dirty="0">
                <a:solidFill>
                  <a:schemeClr val="accent2">
                    <a:lumMod val="50000"/>
                  </a:schemeClr>
                </a:solidFill>
              </a:rPr>
              <a:t>Seasonal Changes</a:t>
            </a:r>
            <a:endParaRPr lang="en-US" sz="1600" dirty="0">
              <a:solidFill>
                <a:schemeClr val="accent2">
                  <a:lumMod val="50000"/>
                </a:schemeClr>
              </a:solidFill>
            </a:endParaRPr>
          </a:p>
        </p:txBody>
      </p:sp>
      <p:sp>
        <p:nvSpPr>
          <p:cNvPr id="25" name="Text 20"/>
          <p:cNvSpPr/>
          <p:nvPr/>
        </p:nvSpPr>
        <p:spPr>
          <a:xfrm>
            <a:off x="8678220" y="3900171"/>
            <a:ext cx="2787015" cy="2860675"/>
          </a:xfrm>
          <a:prstGeom prst="rect">
            <a:avLst/>
          </a:prstGeom>
          <a:noFill/>
          <a:ln/>
        </p:spPr>
        <p:txBody>
          <a:bodyPr wrap="square" lIns="91440" tIns="45720" rIns="91440" bIns="45720" rtlCol="0" anchor="t"/>
          <a:lstStyle/>
          <a:p>
            <a:pPr marL="0" indent="0">
              <a:buNone/>
            </a:pPr>
            <a:r>
              <a:rPr sz="1500" dirty="0"/>
              <a:t>Describe how animals behave differently across seasons: </a:t>
            </a:r>
            <a:r>
              <a:rPr lang="hr-HR" sz="1500" dirty="0"/>
              <a:t>"</a:t>
            </a:r>
            <a:r>
              <a:rPr sz="1500" dirty="0"/>
              <a:t>Vere </a:t>
            </a:r>
            <a:r>
              <a:rPr sz="1500" dirty="0" err="1"/>
              <a:t>aves</a:t>
            </a:r>
            <a:r>
              <a:rPr sz="1500" dirty="0"/>
              <a:t> </a:t>
            </a:r>
            <a:r>
              <a:rPr sz="1500" dirty="0" err="1"/>
              <a:t>nidos</a:t>
            </a:r>
            <a:r>
              <a:rPr sz="1500" dirty="0"/>
              <a:t> </a:t>
            </a:r>
            <a:r>
              <a:rPr sz="1500" dirty="0" err="1"/>
              <a:t>aedificant</a:t>
            </a:r>
            <a:r>
              <a:rPr sz="1500" dirty="0"/>
              <a:t>. </a:t>
            </a:r>
            <a:r>
              <a:rPr sz="1500" dirty="0" err="1"/>
              <a:t>Aestate</a:t>
            </a:r>
            <a:r>
              <a:rPr sz="1500" dirty="0"/>
              <a:t> </a:t>
            </a:r>
            <a:r>
              <a:rPr sz="1500" dirty="0" err="1"/>
              <a:t>ursus</a:t>
            </a:r>
            <a:r>
              <a:rPr sz="1500" dirty="0"/>
              <a:t> </a:t>
            </a:r>
            <a:r>
              <a:rPr sz="1500" dirty="0" err="1"/>
              <a:t>piscatur</a:t>
            </a:r>
            <a:r>
              <a:rPr sz="1500" dirty="0"/>
              <a:t>. </a:t>
            </a:r>
            <a:r>
              <a:rPr sz="1500" dirty="0" err="1"/>
              <a:t>Autumno</a:t>
            </a:r>
            <a:r>
              <a:rPr sz="1500" dirty="0"/>
              <a:t> </a:t>
            </a:r>
            <a:r>
              <a:rPr sz="1500" dirty="0" err="1"/>
              <a:t>aves</a:t>
            </a:r>
            <a:r>
              <a:rPr sz="1500" dirty="0"/>
              <a:t> migrant. Hieme </a:t>
            </a:r>
            <a:r>
              <a:rPr sz="1500" dirty="0" err="1"/>
              <a:t>ursus</a:t>
            </a:r>
            <a:r>
              <a:rPr sz="1500" dirty="0"/>
              <a:t> in </a:t>
            </a:r>
            <a:r>
              <a:rPr sz="1500" dirty="0" err="1"/>
              <a:t>spelunca</a:t>
            </a:r>
            <a:r>
              <a:rPr sz="1500" dirty="0"/>
              <a:t> </a:t>
            </a:r>
            <a:r>
              <a:rPr sz="1500" dirty="0" err="1"/>
              <a:t>dormit</a:t>
            </a:r>
            <a:r>
              <a:rPr sz="1500" dirty="0"/>
              <a:t>.</a:t>
            </a:r>
            <a:r>
              <a:rPr lang="hr-HR" sz="1500" dirty="0"/>
              <a:t>"</a:t>
            </a:r>
            <a:r>
              <a:rPr sz="1500" dirty="0"/>
              <a:t> Practice temporal phrases and seasonal vocabulary</a:t>
            </a:r>
            <a:r>
              <a:rPr lang="hr-HR" sz="1500" dirty="0"/>
              <a:t>, </a:t>
            </a:r>
            <a:r>
              <a:rPr lang="hr-HR" sz="1500" dirty="0" err="1"/>
              <a:t>including</a:t>
            </a:r>
            <a:r>
              <a:rPr lang="hr-HR" sz="1500" dirty="0"/>
              <a:t> </a:t>
            </a:r>
            <a:r>
              <a:rPr lang="hr-HR" sz="1500" dirty="0" err="1"/>
              <a:t>types</a:t>
            </a:r>
            <a:r>
              <a:rPr lang="hr-HR" sz="1500" dirty="0"/>
              <a:t> </a:t>
            </a:r>
            <a:r>
              <a:rPr lang="hr-HR" sz="1500" dirty="0" err="1"/>
              <a:t>of</a:t>
            </a:r>
            <a:r>
              <a:rPr lang="hr-HR" sz="1500" dirty="0"/>
              <a:t> </a:t>
            </a:r>
            <a:r>
              <a:rPr lang="hr-HR" sz="1500" dirty="0" err="1"/>
              <a:t>weather</a:t>
            </a:r>
            <a:r>
              <a:rPr sz="1500" dirty="0"/>
              <a:t>.</a:t>
            </a:r>
            <a:endParaRPr lang="en-US" sz="1500" dirty="0"/>
          </a:p>
        </p:txBody>
      </p:sp>
      <p:sp>
        <p:nvSpPr>
          <p:cNvPr id="26" name="Text 21"/>
          <p:cNvSpPr/>
          <p:nvPr/>
        </p:nvSpPr>
        <p:spPr>
          <a:xfrm>
            <a:off x="8700135" y="2687320"/>
            <a:ext cx="2527300" cy="681355"/>
          </a:xfrm>
          <a:prstGeom prst="rect">
            <a:avLst/>
          </a:prstGeom>
          <a:noFill/>
          <a:ln/>
        </p:spPr>
        <p:txBody>
          <a:bodyPr wrap="square" lIns="91440" tIns="45720" rIns="91440" bIns="45720" rtlCol="0" anchor="t"/>
          <a:lstStyle/>
          <a:p>
            <a:pPr marL="0" indent="0" algn="ctr">
              <a:lnSpc>
                <a:spcPct val="100000"/>
              </a:lnSpc>
              <a:buNone/>
            </a:pPr>
            <a:endParaRPr lang="en-US" sz="1600" dirty="0"/>
          </a:p>
        </p:txBody>
      </p:sp>
      <p:sp>
        <p:nvSpPr>
          <p:cNvPr id="27" name="Text 22"/>
          <p:cNvSpPr/>
          <p:nvPr/>
        </p:nvSpPr>
        <p:spPr>
          <a:xfrm>
            <a:off x="8565515" y="3771265"/>
            <a:ext cx="2787015" cy="2860675"/>
          </a:xfrm>
          <a:prstGeom prst="rect">
            <a:avLst/>
          </a:prstGeom>
          <a:noFill/>
          <a:ln/>
        </p:spPr>
        <p:txBody>
          <a:bodyPr wrap="square" lIns="91440" tIns="45720" rIns="91440" bIns="45720" rtlCol="0" anchor="t"/>
          <a:lstStyle/>
          <a:p>
            <a:pPr>
              <a:lnSpc>
                <a:spcPct val="130000"/>
              </a:lnSpc>
            </a:pPr>
            <a:endParaRPr lang="en-US" sz="1600" dirty="0"/>
          </a:p>
        </p:txBody>
      </p:sp>
      <p:sp>
        <p:nvSpPr>
          <p:cNvPr id="28" name="Text 19">
            <a:extLst>
              <a:ext uri="{FF2B5EF4-FFF2-40B4-BE49-F238E27FC236}">
                <a16:creationId xmlns:a16="http://schemas.microsoft.com/office/drawing/2014/main" id="{283B276F-5C00-905B-42C0-D0C1FC99C6F2}"/>
              </a:ext>
            </a:extLst>
          </p:cNvPr>
          <p:cNvSpPr/>
          <p:nvPr/>
        </p:nvSpPr>
        <p:spPr>
          <a:xfrm>
            <a:off x="5013325" y="2685099"/>
            <a:ext cx="2542540" cy="681355"/>
          </a:xfrm>
          <a:prstGeom prst="rect">
            <a:avLst/>
          </a:prstGeom>
          <a:noFill/>
          <a:ln/>
        </p:spPr>
        <p:txBody>
          <a:bodyPr wrap="square" lIns="91440" tIns="45720" rIns="91440" bIns="45720" rtlCol="0" anchor="t"/>
          <a:lstStyle/>
          <a:p>
            <a:pPr marL="0" indent="0" algn="ctr">
              <a:buNone/>
            </a:pPr>
            <a:r>
              <a:rPr sz="2400" b="1" dirty="0">
                <a:solidFill>
                  <a:schemeClr val="accent2">
                    <a:lumMod val="50000"/>
                  </a:schemeClr>
                </a:solidFill>
              </a:rPr>
              <a:t>Nature Narratives</a:t>
            </a:r>
            <a:endParaRPr lang="en-US" sz="1600" b="1" dirty="0">
              <a:solidFill>
                <a:schemeClr val="accent2">
                  <a:lumMod val="50000"/>
                </a:schemeClr>
              </a:solidFill>
            </a:endParaRPr>
          </a:p>
        </p:txBody>
      </p:sp>
      <p:sp>
        <p:nvSpPr>
          <p:cNvPr id="30" name="Text 20">
            <a:extLst>
              <a:ext uri="{FF2B5EF4-FFF2-40B4-BE49-F238E27FC236}">
                <a16:creationId xmlns:a16="http://schemas.microsoft.com/office/drawing/2014/main" id="{AD0407A3-1096-B1BB-0530-AE4396255622}"/>
              </a:ext>
            </a:extLst>
          </p:cNvPr>
          <p:cNvSpPr/>
          <p:nvPr/>
        </p:nvSpPr>
        <p:spPr>
          <a:xfrm>
            <a:off x="5013325" y="3923665"/>
            <a:ext cx="2787015" cy="2860675"/>
          </a:xfrm>
          <a:prstGeom prst="rect">
            <a:avLst/>
          </a:prstGeom>
          <a:noFill/>
          <a:ln/>
        </p:spPr>
        <p:txBody>
          <a:bodyPr wrap="square" lIns="91440" tIns="45720" rIns="91440" bIns="45720" rtlCol="0" anchor="t"/>
          <a:lstStyle/>
          <a:p>
            <a:pPr marL="0" indent="0">
              <a:buNone/>
            </a:pPr>
            <a:r>
              <a:rPr lang="hr-HR" sz="1500" dirty="0" err="1"/>
              <a:t>Encourage</a:t>
            </a:r>
            <a:r>
              <a:rPr lang="hr-HR" sz="1500" dirty="0"/>
              <a:t> s</a:t>
            </a:r>
            <a:r>
              <a:rPr sz="1500" dirty="0" err="1"/>
              <a:t>tudents</a:t>
            </a:r>
            <a:r>
              <a:rPr sz="1500" dirty="0"/>
              <a:t> </a:t>
            </a:r>
            <a:r>
              <a:rPr lang="hr-HR" sz="1500" dirty="0"/>
              <a:t>to </a:t>
            </a:r>
            <a:r>
              <a:rPr sz="1500" dirty="0"/>
              <a:t>create multi-sentence stories about a day in an animal's life using past tenses: </a:t>
            </a:r>
            <a:r>
              <a:rPr lang="hr-HR" sz="1500" dirty="0"/>
              <a:t>"</a:t>
            </a:r>
            <a:r>
              <a:rPr sz="1500" dirty="0"/>
              <a:t>Lupus mane e </a:t>
            </a:r>
            <a:r>
              <a:rPr sz="1500" dirty="0" err="1"/>
              <a:t>spelunca</a:t>
            </a:r>
            <a:r>
              <a:rPr sz="1500" dirty="0"/>
              <a:t> </a:t>
            </a:r>
            <a:r>
              <a:rPr sz="1500" dirty="0" err="1"/>
              <a:t>venit</a:t>
            </a:r>
            <a:r>
              <a:rPr sz="1500" dirty="0"/>
              <a:t>. In silva </a:t>
            </a:r>
            <a:r>
              <a:rPr sz="1500" dirty="0" err="1"/>
              <a:t>cervum</a:t>
            </a:r>
            <a:r>
              <a:rPr sz="1500" dirty="0"/>
              <a:t> </a:t>
            </a:r>
            <a:r>
              <a:rPr sz="1500" dirty="0" err="1"/>
              <a:t>vidit</a:t>
            </a:r>
            <a:r>
              <a:rPr sz="1500" dirty="0"/>
              <a:t>. </a:t>
            </a:r>
            <a:r>
              <a:rPr sz="1500" dirty="0" err="1"/>
              <a:t>Cervum</a:t>
            </a:r>
            <a:r>
              <a:rPr sz="1500" dirty="0"/>
              <a:t> </a:t>
            </a:r>
            <a:r>
              <a:rPr sz="1500" dirty="0" err="1"/>
              <a:t>diu</a:t>
            </a:r>
            <a:r>
              <a:rPr sz="1500" dirty="0"/>
              <a:t> </a:t>
            </a:r>
            <a:r>
              <a:rPr sz="1500" dirty="0" err="1"/>
              <a:t>secutus</a:t>
            </a:r>
            <a:r>
              <a:rPr sz="1500" dirty="0"/>
              <a:t> est. Tandem </a:t>
            </a:r>
            <a:r>
              <a:rPr sz="1500" dirty="0" err="1"/>
              <a:t>cervum</a:t>
            </a:r>
            <a:r>
              <a:rPr sz="1500" dirty="0"/>
              <a:t> </a:t>
            </a:r>
            <a:r>
              <a:rPr lang="hr-HR" sz="1500" dirty="0" err="1"/>
              <a:t>non</a:t>
            </a:r>
            <a:r>
              <a:rPr lang="hr-HR" sz="1500" dirty="0"/>
              <a:t> </a:t>
            </a:r>
            <a:r>
              <a:rPr sz="1500" dirty="0" err="1"/>
              <a:t>cepit</a:t>
            </a:r>
            <a:r>
              <a:rPr sz="1500" dirty="0"/>
              <a:t>.</a:t>
            </a:r>
            <a:r>
              <a:rPr lang="hr-HR" sz="1500" dirty="0"/>
              <a:t>"</a:t>
            </a:r>
            <a:r>
              <a:rPr sz="1500" dirty="0"/>
              <a:t> This develops narrative skills</a:t>
            </a:r>
            <a:r>
              <a:rPr lang="hr-HR" sz="1500" dirty="0"/>
              <a:t> </a:t>
            </a:r>
            <a:r>
              <a:rPr lang="hr-HR" sz="1500" dirty="0" err="1"/>
              <a:t>and</a:t>
            </a:r>
            <a:r>
              <a:rPr lang="hr-HR" sz="1500" dirty="0"/>
              <a:t> </a:t>
            </a:r>
            <a:r>
              <a:rPr lang="hr-HR" sz="1500" dirty="0" err="1"/>
              <a:t>facilitates</a:t>
            </a:r>
            <a:r>
              <a:rPr lang="hr-HR" sz="1500" dirty="0"/>
              <a:t> </a:t>
            </a:r>
            <a:r>
              <a:rPr lang="hr-HR" sz="1500" dirty="0" err="1"/>
              <a:t>the</a:t>
            </a:r>
            <a:r>
              <a:rPr lang="hr-HR" sz="1500" dirty="0"/>
              <a:t> </a:t>
            </a:r>
            <a:r>
              <a:rPr lang="hr-HR" sz="1500" dirty="0" err="1"/>
              <a:t>acquisition</a:t>
            </a:r>
            <a:r>
              <a:rPr lang="hr-HR" sz="1500" dirty="0"/>
              <a:t> </a:t>
            </a:r>
            <a:r>
              <a:rPr lang="hr-HR" sz="1500" dirty="0" err="1"/>
              <a:t>of</a:t>
            </a:r>
            <a:r>
              <a:rPr lang="hr-HR" sz="1500" dirty="0"/>
              <a:t> </a:t>
            </a:r>
            <a:r>
              <a:rPr lang="hr-HR" sz="1500" dirty="0" err="1"/>
              <a:t>natural</a:t>
            </a:r>
            <a:r>
              <a:rPr lang="hr-HR" sz="1500" dirty="0"/>
              <a:t>, </a:t>
            </a:r>
            <a:r>
              <a:rPr lang="hr-HR" sz="1500" dirty="0" err="1"/>
              <a:t>fluent</a:t>
            </a:r>
            <a:r>
              <a:rPr lang="hr-HR" sz="1500" dirty="0"/>
              <a:t> </a:t>
            </a:r>
            <a:r>
              <a:rPr lang="hr-HR" sz="1500" dirty="0" err="1"/>
              <a:t>language</a:t>
            </a:r>
            <a:r>
              <a:rPr lang="hr-HR" sz="1500" dirty="0"/>
              <a:t> </a:t>
            </a:r>
            <a:r>
              <a:rPr lang="hr-HR" sz="1500" dirty="0" err="1"/>
              <a:t>skills</a:t>
            </a:r>
            <a:r>
              <a:rPr lang="hr-HR" sz="1500" dirty="0"/>
              <a:t>.</a:t>
            </a:r>
            <a:endParaRPr lang="en-US" sz="1500" dirty="0"/>
          </a:p>
        </p:txBody>
      </p:sp>
      <p:pic>
        <p:nvPicPr>
          <p:cNvPr id="16" name="Grafik 15" descr="Ein Bild, das Pflanze, Baum enthält.&#10;&#10;KI-generierte Inhalte können fehlerhaft sein.">
            <a:extLst>
              <a:ext uri="{FF2B5EF4-FFF2-40B4-BE49-F238E27FC236}">
                <a16:creationId xmlns:a16="http://schemas.microsoft.com/office/drawing/2014/main" id="{36360057-E0E2-4FCA-DC99-CF03C019266B}"/>
              </a:ext>
            </a:extLst>
          </p:cNvPr>
          <p:cNvPicPr>
            <a:picLocks noChangeAspect="1"/>
          </p:cNvPicPr>
          <p:nvPr/>
        </p:nvPicPr>
        <p:blipFill>
          <a:blip r:embed="rId3"/>
          <a:stretch>
            <a:fillRect/>
          </a:stretch>
        </p:blipFill>
        <p:spPr>
          <a:xfrm>
            <a:off x="1713021" y="979805"/>
            <a:ext cx="1086267" cy="1411292"/>
          </a:xfrm>
          <a:prstGeom prst="rect">
            <a:avLst/>
          </a:prstGeom>
        </p:spPr>
      </p:pic>
      <p:pic>
        <p:nvPicPr>
          <p:cNvPr id="17" name="Grafik 16" descr="Ein Bild, das Pflanze, Baum enthält.&#10;&#10;KI-generierte Inhalte können fehlerhaft sein.">
            <a:extLst>
              <a:ext uri="{FF2B5EF4-FFF2-40B4-BE49-F238E27FC236}">
                <a16:creationId xmlns:a16="http://schemas.microsoft.com/office/drawing/2014/main" id="{A0662AEA-4757-BB22-91F3-214D465E2F94}"/>
              </a:ext>
            </a:extLst>
          </p:cNvPr>
          <p:cNvPicPr>
            <a:picLocks noChangeAspect="1"/>
          </p:cNvPicPr>
          <p:nvPr/>
        </p:nvPicPr>
        <p:blipFill>
          <a:blip r:embed="rId3"/>
          <a:stretch>
            <a:fillRect/>
          </a:stretch>
        </p:blipFill>
        <p:spPr>
          <a:xfrm>
            <a:off x="5794646" y="971811"/>
            <a:ext cx="1086267" cy="1411292"/>
          </a:xfrm>
          <a:prstGeom prst="rect">
            <a:avLst/>
          </a:prstGeom>
        </p:spPr>
      </p:pic>
      <p:pic>
        <p:nvPicPr>
          <p:cNvPr id="29" name="Grafik 28" descr="Ein Bild, das Pflanze, Baum enthält.&#10;&#10;KI-generierte Inhalte können fehlerhaft sein.">
            <a:extLst>
              <a:ext uri="{FF2B5EF4-FFF2-40B4-BE49-F238E27FC236}">
                <a16:creationId xmlns:a16="http://schemas.microsoft.com/office/drawing/2014/main" id="{D5E5C49F-2D90-28EC-979C-752D3400455E}"/>
              </a:ext>
            </a:extLst>
          </p:cNvPr>
          <p:cNvPicPr>
            <a:picLocks noChangeAspect="1"/>
          </p:cNvPicPr>
          <p:nvPr/>
        </p:nvPicPr>
        <p:blipFill>
          <a:blip r:embed="rId3"/>
          <a:stretch>
            <a:fillRect/>
          </a:stretch>
        </p:blipFill>
        <p:spPr>
          <a:xfrm>
            <a:off x="9528593" y="999804"/>
            <a:ext cx="1086267" cy="1411292"/>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4" name="Grafik 23" descr="Ein Bild, das Säugetier, Giraffe, Giraffenartige, Landtier enthält.&#10;&#10;KI-generierte Inhalte können fehlerhaft sein.">
            <a:extLst>
              <a:ext uri="{FF2B5EF4-FFF2-40B4-BE49-F238E27FC236}">
                <a16:creationId xmlns:a16="http://schemas.microsoft.com/office/drawing/2014/main" id="{FF66BB69-F03A-6395-8355-3B587CCD6BD9}"/>
              </a:ext>
            </a:extLst>
          </p:cNvPr>
          <p:cNvPicPr>
            <a:picLocks noChangeAspect="1"/>
          </p:cNvPicPr>
          <p:nvPr/>
        </p:nvPicPr>
        <p:blipFill>
          <a:blip r:embed="rId3"/>
          <a:stretch>
            <a:fillRect/>
          </a:stretch>
        </p:blipFill>
        <p:spPr>
          <a:xfrm>
            <a:off x="4762499" y="132107"/>
            <a:ext cx="2666999" cy="6593786"/>
          </a:xfrm>
          <a:prstGeom prst="rect">
            <a:avLst/>
          </a:prstGeom>
        </p:spPr>
      </p:pic>
      <p:sp>
        <p:nvSpPr>
          <p:cNvPr id="2" name="Shape 0"/>
          <p:cNvSpPr/>
          <p:nvPr/>
        </p:nvSpPr>
        <p:spPr>
          <a:xfrm>
            <a:off x="9368155" y="6143625"/>
            <a:ext cx="2667000" cy="511175"/>
          </a:xfrm>
          <a:prstGeom prst="roundRect">
            <a:avLst>
              <a:gd name="adj" fmla="val 50000"/>
            </a:avLst>
          </a:prstGeom>
          <a:solidFill>
            <a:schemeClr val="accent2">
              <a:lumMod val="75000"/>
            </a:schemeClr>
          </a:solidFill>
          <a:ln/>
        </p:spPr>
        <p:txBody>
          <a:bodyPr/>
          <a:lstStyle/>
          <a:p>
            <a:endParaRPr lang="de-DE"/>
          </a:p>
        </p:txBody>
      </p:sp>
      <p:sp>
        <p:nvSpPr>
          <p:cNvPr id="3" name="Text 1"/>
          <p:cNvSpPr/>
          <p:nvPr/>
        </p:nvSpPr>
        <p:spPr>
          <a:xfrm>
            <a:off x="9368155" y="6143625"/>
            <a:ext cx="2667000" cy="5111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9368155" y="5563870"/>
            <a:ext cx="2667000" cy="511175"/>
          </a:xfrm>
          <a:prstGeom prst="roundRect">
            <a:avLst>
              <a:gd name="adj" fmla="val 50000"/>
            </a:avLst>
          </a:prstGeom>
          <a:solidFill>
            <a:schemeClr val="accent2">
              <a:lumMod val="75000"/>
            </a:schemeClr>
          </a:solidFill>
          <a:ln/>
        </p:spPr>
        <p:txBody>
          <a:bodyPr/>
          <a:lstStyle/>
          <a:p>
            <a:endParaRPr lang="de-DE"/>
          </a:p>
        </p:txBody>
      </p:sp>
      <p:sp>
        <p:nvSpPr>
          <p:cNvPr id="5" name="Text 3"/>
          <p:cNvSpPr/>
          <p:nvPr/>
        </p:nvSpPr>
        <p:spPr>
          <a:xfrm>
            <a:off x="9368155" y="5563870"/>
            <a:ext cx="2667000" cy="5111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Text 4"/>
          <p:cNvSpPr/>
          <p:nvPr/>
        </p:nvSpPr>
        <p:spPr>
          <a:xfrm>
            <a:off x="1801812" y="1776577"/>
            <a:ext cx="8588375" cy="1771015"/>
          </a:xfrm>
          <a:prstGeom prst="rect">
            <a:avLst/>
          </a:prstGeom>
          <a:solidFill>
            <a:schemeClr val="bg1"/>
          </a:solidFill>
          <a:ln w="79375">
            <a:solidFill>
              <a:schemeClr val="accent2">
                <a:lumMod val="75000"/>
              </a:schemeClr>
            </a:solidFill>
          </a:ln>
        </p:spPr>
        <p:txBody>
          <a:bodyPr wrap="square" lIns="91440" tIns="45720" rIns="91440" bIns="45720" rtlCol="0" anchor="ctr"/>
          <a:lstStyle/>
          <a:p>
            <a:pPr marL="0" indent="0" algn="ctr">
              <a:buNone/>
            </a:pPr>
            <a:r>
              <a:rPr sz="11500" b="1" dirty="0">
                <a:solidFill>
                  <a:schemeClr val="accent2">
                    <a:lumMod val="50000"/>
                  </a:schemeClr>
                </a:solidFill>
              </a:rPr>
              <a:t>THANKS!</a:t>
            </a:r>
            <a:endParaRPr lang="en-US" sz="1600" dirty="0">
              <a:solidFill>
                <a:schemeClr val="accent2">
                  <a:lumMod val="50000"/>
                </a:schemeClr>
              </a:solidFill>
            </a:endParaRPr>
          </a:p>
        </p:txBody>
      </p:sp>
      <p:sp>
        <p:nvSpPr>
          <p:cNvPr id="7" name="Shape 5"/>
          <p:cNvSpPr/>
          <p:nvPr/>
        </p:nvSpPr>
        <p:spPr>
          <a:xfrm>
            <a:off x="29146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8" name="Text 6"/>
          <p:cNvSpPr/>
          <p:nvPr/>
        </p:nvSpPr>
        <p:spPr>
          <a:xfrm>
            <a:off x="29146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125158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10" name="Text 8"/>
          <p:cNvSpPr/>
          <p:nvPr/>
        </p:nvSpPr>
        <p:spPr>
          <a:xfrm>
            <a:off x="125158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Shape 9"/>
          <p:cNvSpPr/>
          <p:nvPr/>
        </p:nvSpPr>
        <p:spPr>
          <a:xfrm>
            <a:off x="77152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2" name="Text 10"/>
          <p:cNvSpPr/>
          <p:nvPr/>
        </p:nvSpPr>
        <p:spPr>
          <a:xfrm>
            <a:off x="77152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3" name="Shape 11"/>
          <p:cNvSpPr/>
          <p:nvPr/>
        </p:nvSpPr>
        <p:spPr>
          <a:xfrm>
            <a:off x="173164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4" name="Text 12"/>
          <p:cNvSpPr/>
          <p:nvPr/>
        </p:nvSpPr>
        <p:spPr>
          <a:xfrm>
            <a:off x="173164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Text 14"/>
          <p:cNvSpPr/>
          <p:nvPr/>
        </p:nvSpPr>
        <p:spPr>
          <a:xfrm>
            <a:off x="1701165" y="1215390"/>
            <a:ext cx="8762365" cy="19056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Text 15"/>
          <p:cNvSpPr/>
          <p:nvPr/>
        </p:nvSpPr>
        <p:spPr>
          <a:xfrm>
            <a:off x="9415780" y="5495291"/>
            <a:ext cx="2619375" cy="648334"/>
          </a:xfrm>
          <a:prstGeom prst="rect">
            <a:avLst/>
          </a:prstGeom>
          <a:noFill/>
          <a:ln/>
        </p:spPr>
        <p:txBody>
          <a:bodyPr wrap="square" lIns="91440" tIns="45720" rIns="91440" bIns="45720" rtlCol="0" anchor="ctr"/>
          <a:lstStyle/>
          <a:p>
            <a:pPr marL="0" indent="0" algn="ctr">
              <a:buNone/>
            </a:pPr>
            <a:r>
              <a:rPr sz="2000" b="1" dirty="0">
                <a:solidFill>
                  <a:schemeClr val="bg1"/>
                </a:solidFill>
              </a:rPr>
              <a:t>Homo Legens</a:t>
            </a:r>
            <a:endParaRPr lang="en-US" sz="1600" dirty="0">
              <a:solidFill>
                <a:schemeClr val="bg1"/>
              </a:solidFill>
            </a:endParaRPr>
          </a:p>
        </p:txBody>
      </p:sp>
      <p:sp>
        <p:nvSpPr>
          <p:cNvPr id="19" name="Text 16"/>
          <p:cNvSpPr/>
          <p:nvPr/>
        </p:nvSpPr>
        <p:spPr>
          <a:xfrm>
            <a:off x="9415780" y="6151880"/>
            <a:ext cx="2619375" cy="554990"/>
          </a:xfrm>
          <a:prstGeom prst="rect">
            <a:avLst/>
          </a:prstGeom>
          <a:noFill/>
          <a:ln/>
        </p:spPr>
        <p:txBody>
          <a:bodyPr wrap="square" lIns="91440" tIns="45720" rIns="91440" bIns="45720" rtlCol="0" anchor="ctr"/>
          <a:lstStyle/>
          <a:p>
            <a:pPr marL="0" indent="0" algn="ctr">
              <a:buNone/>
            </a:pPr>
            <a:r>
              <a:rPr sz="2000" b="1" dirty="0">
                <a:solidFill>
                  <a:schemeClr val="bg1"/>
                </a:solidFill>
              </a:rPr>
              <a:t>2025</a:t>
            </a:r>
            <a:endParaRPr lang="en-US" sz="1600" dirty="0">
              <a:solidFill>
                <a:schemeClr val="bg1"/>
              </a:solidFill>
            </a:endParaRPr>
          </a:p>
        </p:txBody>
      </p:sp>
      <p:sp>
        <p:nvSpPr>
          <p:cNvPr id="20" name="Shape 17"/>
          <p:cNvSpPr/>
          <p:nvPr/>
        </p:nvSpPr>
        <p:spPr>
          <a:xfrm>
            <a:off x="291465" y="607504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21" name="Shape 18"/>
          <p:cNvSpPr/>
          <p:nvPr/>
        </p:nvSpPr>
        <p:spPr>
          <a:xfrm>
            <a:off x="291465" y="630872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22" name="Shape 19"/>
          <p:cNvSpPr/>
          <p:nvPr/>
        </p:nvSpPr>
        <p:spPr>
          <a:xfrm>
            <a:off x="291465" y="654240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1"/>
          <p:cNvSpPr/>
          <p:nvPr/>
        </p:nvSpPr>
        <p:spPr>
          <a:xfrm>
            <a:off x="3679190" y="716280"/>
            <a:ext cx="5186045" cy="50736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4230369" y="2470785"/>
            <a:ext cx="5186045" cy="507365"/>
          </a:xfrm>
          <a:prstGeom prst="roundRect">
            <a:avLst>
              <a:gd name="adj" fmla="val 50000"/>
            </a:avLst>
          </a:prstGeom>
          <a:solidFill>
            <a:schemeClr val="accent2">
              <a:lumMod val="75000"/>
            </a:schemeClr>
          </a:solidFill>
          <a:ln w="6350">
            <a:solidFill>
              <a:srgbClr val="000000"/>
            </a:solidFill>
            <a:prstDash val="solid"/>
          </a:ln>
        </p:spPr>
        <p:txBody>
          <a:bodyPr/>
          <a:lstStyle/>
          <a:p>
            <a:endParaRPr lang="de-DE"/>
          </a:p>
        </p:txBody>
      </p:sp>
      <p:sp>
        <p:nvSpPr>
          <p:cNvPr id="6" name="Text 4"/>
          <p:cNvSpPr/>
          <p:nvPr/>
        </p:nvSpPr>
        <p:spPr>
          <a:xfrm>
            <a:off x="3679190" y="1602740"/>
            <a:ext cx="5186045" cy="50736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8" name="Shape 6"/>
          <p:cNvSpPr/>
          <p:nvPr/>
        </p:nvSpPr>
        <p:spPr>
          <a:xfrm>
            <a:off x="4230370" y="4094580"/>
            <a:ext cx="5186045" cy="507365"/>
          </a:xfrm>
          <a:prstGeom prst="roundRect">
            <a:avLst>
              <a:gd name="adj" fmla="val 50000"/>
            </a:avLst>
          </a:prstGeom>
          <a:solidFill>
            <a:schemeClr val="accent2">
              <a:lumMod val="75000"/>
            </a:schemeClr>
          </a:solidFill>
          <a:ln w="6350">
            <a:solidFill>
              <a:srgbClr val="000000"/>
            </a:solidFill>
            <a:prstDash val="solid"/>
          </a:ln>
        </p:spPr>
        <p:txBody>
          <a:bodyPr/>
          <a:lstStyle/>
          <a:p>
            <a:r>
              <a:rPr lang="de-DE" b="1" dirty="0">
                <a:solidFill>
                  <a:srgbClr val="FFFFFF"/>
                </a:solidFill>
                <a:latin typeface="MiSans"/>
              </a:rPr>
              <a:t>           Expansion </a:t>
            </a:r>
            <a:r>
              <a:rPr lang="de-DE" b="1" dirty="0" err="1">
                <a:solidFill>
                  <a:srgbClr val="FFFFFF"/>
                </a:solidFill>
                <a:latin typeface="MiSans"/>
              </a:rPr>
              <a:t>Ideas</a:t>
            </a:r>
            <a:endParaRPr lang="de-DE" sz="1400" b="1" dirty="0"/>
          </a:p>
          <a:p>
            <a:endParaRPr lang="de-DE" dirty="0"/>
          </a:p>
        </p:txBody>
      </p:sp>
      <p:sp>
        <p:nvSpPr>
          <p:cNvPr id="9" name="Text 7"/>
          <p:cNvSpPr/>
          <p:nvPr/>
        </p:nvSpPr>
        <p:spPr>
          <a:xfrm>
            <a:off x="3679190" y="3363595"/>
            <a:ext cx="5186045" cy="50736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0" name="Shape 8"/>
          <p:cNvSpPr/>
          <p:nvPr/>
        </p:nvSpPr>
        <p:spPr>
          <a:xfrm>
            <a:off x="4721860" y="3486059"/>
            <a:ext cx="0" cy="303530"/>
          </a:xfrm>
          <a:prstGeom prst="line">
            <a:avLst/>
          </a:prstGeom>
          <a:noFill/>
          <a:ln w="76200">
            <a:solidFill>
              <a:srgbClr val="217115"/>
            </a:solidFill>
            <a:prstDash val="solid"/>
            <a:headEnd type="none"/>
            <a:tailEnd type="none"/>
          </a:ln>
        </p:spPr>
        <p:txBody>
          <a:bodyPr/>
          <a:lstStyle/>
          <a:p>
            <a:endParaRPr lang="de-DE"/>
          </a:p>
        </p:txBody>
      </p:sp>
      <p:sp>
        <p:nvSpPr>
          <p:cNvPr id="14" name="Shape 12"/>
          <p:cNvSpPr/>
          <p:nvPr/>
        </p:nvSpPr>
        <p:spPr>
          <a:xfrm>
            <a:off x="-24130" y="6262370"/>
            <a:ext cx="12216130" cy="468630"/>
          </a:xfrm>
          <a:prstGeom prst="rect">
            <a:avLst/>
          </a:prstGeom>
          <a:solidFill>
            <a:schemeClr val="accent2">
              <a:lumMod val="75000"/>
            </a:schemeClr>
          </a:solidFill>
          <a:ln/>
        </p:spPr>
        <p:txBody>
          <a:bodyPr/>
          <a:lstStyle/>
          <a:p>
            <a:endParaRPr lang="de-DE"/>
          </a:p>
        </p:txBody>
      </p:sp>
      <p:sp>
        <p:nvSpPr>
          <p:cNvPr id="15" name="Text 13"/>
          <p:cNvSpPr/>
          <p:nvPr/>
        </p:nvSpPr>
        <p:spPr>
          <a:xfrm>
            <a:off x="-24130" y="6262370"/>
            <a:ext cx="12216130" cy="46863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7" name="Text 15"/>
          <p:cNvSpPr/>
          <p:nvPr/>
        </p:nvSpPr>
        <p:spPr>
          <a:xfrm>
            <a:off x="3679190" y="2466340"/>
            <a:ext cx="5186045" cy="50736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6"/>
          <p:cNvSpPr/>
          <p:nvPr/>
        </p:nvSpPr>
        <p:spPr>
          <a:xfrm>
            <a:off x="4721860" y="2574290"/>
            <a:ext cx="0" cy="303530"/>
          </a:xfrm>
          <a:prstGeom prst="line">
            <a:avLst/>
          </a:prstGeom>
          <a:noFill/>
          <a:ln w="76200">
            <a:solidFill>
              <a:srgbClr val="FFFFFF"/>
            </a:solidFill>
            <a:prstDash val="solid"/>
            <a:headEnd type="none"/>
            <a:tailEnd type="none"/>
          </a:ln>
        </p:spPr>
        <p:txBody>
          <a:bodyPr/>
          <a:lstStyle/>
          <a:p>
            <a:endParaRPr lang="de-DE"/>
          </a:p>
        </p:txBody>
      </p:sp>
      <p:sp>
        <p:nvSpPr>
          <p:cNvPr id="24" name="Shape 20"/>
          <p:cNvSpPr/>
          <p:nvPr/>
        </p:nvSpPr>
        <p:spPr>
          <a:xfrm>
            <a:off x="29146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25" name="Text 21"/>
          <p:cNvSpPr/>
          <p:nvPr/>
        </p:nvSpPr>
        <p:spPr>
          <a:xfrm>
            <a:off x="29146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6" name="Shape 22"/>
          <p:cNvSpPr/>
          <p:nvPr/>
        </p:nvSpPr>
        <p:spPr>
          <a:xfrm>
            <a:off x="125158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27" name="Text 23"/>
          <p:cNvSpPr/>
          <p:nvPr/>
        </p:nvSpPr>
        <p:spPr>
          <a:xfrm>
            <a:off x="125158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8" name="Shape 24"/>
          <p:cNvSpPr/>
          <p:nvPr/>
        </p:nvSpPr>
        <p:spPr>
          <a:xfrm>
            <a:off x="77152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29" name="Text 25"/>
          <p:cNvSpPr/>
          <p:nvPr/>
        </p:nvSpPr>
        <p:spPr>
          <a:xfrm>
            <a:off x="77152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30" name="Shape 26"/>
          <p:cNvSpPr/>
          <p:nvPr/>
        </p:nvSpPr>
        <p:spPr>
          <a:xfrm>
            <a:off x="173164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31" name="Text 27"/>
          <p:cNvSpPr/>
          <p:nvPr/>
        </p:nvSpPr>
        <p:spPr>
          <a:xfrm>
            <a:off x="173164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32" name="Shape 28"/>
          <p:cNvSpPr/>
          <p:nvPr/>
        </p:nvSpPr>
        <p:spPr>
          <a:xfrm>
            <a:off x="-24130" y="6479540"/>
            <a:ext cx="12216130" cy="377825"/>
          </a:xfrm>
          <a:prstGeom prst="rect">
            <a:avLst/>
          </a:prstGeom>
          <a:solidFill>
            <a:srgbClr val="217115"/>
          </a:solidFill>
          <a:ln/>
        </p:spPr>
        <p:txBody>
          <a:bodyPr/>
          <a:lstStyle/>
          <a:p>
            <a:endParaRPr lang="de-DE"/>
          </a:p>
        </p:txBody>
      </p:sp>
      <p:sp>
        <p:nvSpPr>
          <p:cNvPr id="33" name="Text 29"/>
          <p:cNvSpPr/>
          <p:nvPr/>
        </p:nvSpPr>
        <p:spPr>
          <a:xfrm>
            <a:off x="-24130" y="6479540"/>
            <a:ext cx="12216130" cy="37782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35" name="Text 30"/>
          <p:cNvSpPr/>
          <p:nvPr/>
        </p:nvSpPr>
        <p:spPr>
          <a:xfrm>
            <a:off x="3806825" y="675640"/>
            <a:ext cx="847090" cy="552450"/>
          </a:xfrm>
          <a:prstGeom prst="rect">
            <a:avLst/>
          </a:prstGeom>
          <a:noFill/>
          <a:ln/>
        </p:spPr>
        <p:txBody>
          <a:bodyPr wrap="square" lIns="91440" tIns="45720" rIns="91440" bIns="45720" rtlCol="0" anchor="t">
            <a:spAutoFit/>
          </a:bodyPr>
          <a:lstStyle/>
          <a:p>
            <a:pPr marL="0" indent="0" algn="ctr">
              <a:lnSpc>
                <a:spcPct val="100000"/>
              </a:lnSpc>
              <a:buNone/>
            </a:pPr>
            <a:endParaRPr lang="en-US" sz="1600" dirty="0"/>
          </a:p>
        </p:txBody>
      </p:sp>
      <p:sp>
        <p:nvSpPr>
          <p:cNvPr id="36" name="Text 31"/>
          <p:cNvSpPr/>
          <p:nvPr/>
        </p:nvSpPr>
        <p:spPr>
          <a:xfrm>
            <a:off x="4885055" y="767080"/>
            <a:ext cx="3784600" cy="351891"/>
          </a:xfrm>
          <a:prstGeom prst="rect">
            <a:avLst/>
          </a:prstGeom>
          <a:noFill/>
          <a:ln/>
        </p:spPr>
        <p:txBody>
          <a:bodyPr wrap="square" lIns="91440" tIns="45720" rIns="91440" bIns="45720" rtlCol="0" anchor="t">
            <a:spAutoFit/>
          </a:bodyPr>
          <a:lstStyle/>
          <a:p>
            <a:pPr marL="0" indent="0" algn="l">
              <a:lnSpc>
                <a:spcPts val="2000"/>
              </a:lnSpc>
              <a:buNone/>
            </a:pPr>
            <a:endParaRPr lang="en-US" sz="1600" b="1" dirty="0"/>
          </a:p>
        </p:txBody>
      </p:sp>
      <p:sp>
        <p:nvSpPr>
          <p:cNvPr id="37" name="Text 32"/>
          <p:cNvSpPr/>
          <p:nvPr/>
        </p:nvSpPr>
        <p:spPr>
          <a:xfrm>
            <a:off x="3806825" y="1562100"/>
            <a:ext cx="847090" cy="552450"/>
          </a:xfrm>
          <a:prstGeom prst="rect">
            <a:avLst/>
          </a:prstGeom>
          <a:noFill/>
          <a:ln/>
        </p:spPr>
        <p:txBody>
          <a:bodyPr wrap="square" lIns="91440" tIns="45720" rIns="91440" bIns="45720" rtlCol="0" anchor="t">
            <a:spAutoFit/>
          </a:bodyPr>
          <a:lstStyle/>
          <a:p>
            <a:pPr marL="0" indent="0" algn="ctr">
              <a:lnSpc>
                <a:spcPct val="100000"/>
              </a:lnSpc>
              <a:buNone/>
            </a:pPr>
            <a:endParaRPr lang="en-US" sz="1600" dirty="0"/>
          </a:p>
        </p:txBody>
      </p:sp>
      <p:sp>
        <p:nvSpPr>
          <p:cNvPr id="39" name="Text 34"/>
          <p:cNvSpPr/>
          <p:nvPr/>
        </p:nvSpPr>
        <p:spPr>
          <a:xfrm>
            <a:off x="3806825" y="2425700"/>
            <a:ext cx="847090" cy="552450"/>
          </a:xfrm>
          <a:prstGeom prst="rect">
            <a:avLst/>
          </a:prstGeom>
          <a:noFill/>
          <a:ln/>
        </p:spPr>
        <p:txBody>
          <a:bodyPr wrap="square" lIns="91440" tIns="45720" rIns="91440" bIns="45720" rtlCol="0" anchor="t">
            <a:spAutoFit/>
          </a:bodyPr>
          <a:lstStyle/>
          <a:p>
            <a:pPr marL="0" indent="0" algn="ctr">
              <a:lnSpc>
                <a:spcPct val="100000"/>
              </a:lnSpc>
              <a:buNone/>
            </a:pPr>
            <a:endParaRPr lang="en-US" sz="1600" dirty="0"/>
          </a:p>
        </p:txBody>
      </p:sp>
      <p:sp>
        <p:nvSpPr>
          <p:cNvPr id="40" name="Text 35"/>
          <p:cNvSpPr/>
          <p:nvPr/>
        </p:nvSpPr>
        <p:spPr>
          <a:xfrm>
            <a:off x="5011420" y="2581721"/>
            <a:ext cx="3784600" cy="369332"/>
          </a:xfrm>
          <a:prstGeom prst="rect">
            <a:avLst/>
          </a:prstGeom>
          <a:noFill/>
          <a:ln/>
        </p:spPr>
        <p:txBody>
          <a:bodyPr wrap="square" lIns="91440" tIns="45720" rIns="91440" bIns="45720" rtlCol="0" anchor="t">
            <a:spAutoFit/>
          </a:bodyPr>
          <a:lstStyle/>
          <a:p>
            <a:r>
              <a:rPr lang="de-DE" b="1" dirty="0">
                <a:solidFill>
                  <a:srgbClr val="FFFFFF"/>
                </a:solidFill>
                <a:latin typeface="MiSans"/>
              </a:rPr>
              <a:t>General Guidelines</a:t>
            </a:r>
            <a:endParaRPr lang="de-DE" b="1" dirty="0"/>
          </a:p>
        </p:txBody>
      </p:sp>
      <p:sp>
        <p:nvSpPr>
          <p:cNvPr id="41" name="Text 36"/>
          <p:cNvSpPr/>
          <p:nvPr/>
        </p:nvSpPr>
        <p:spPr>
          <a:xfrm>
            <a:off x="3806825" y="3322955"/>
            <a:ext cx="847090" cy="552450"/>
          </a:xfrm>
          <a:prstGeom prst="rect">
            <a:avLst/>
          </a:prstGeom>
          <a:noFill/>
          <a:ln/>
        </p:spPr>
        <p:txBody>
          <a:bodyPr wrap="square" lIns="91440" tIns="45720" rIns="91440" bIns="45720" rtlCol="0" anchor="t">
            <a:spAutoFit/>
          </a:bodyPr>
          <a:lstStyle/>
          <a:p>
            <a:pPr marL="0" indent="0" algn="ctr">
              <a:lnSpc>
                <a:spcPct val="100000"/>
              </a:lnSpc>
              <a:buNone/>
            </a:pPr>
            <a:endParaRPr lang="en-US" sz="1600" dirty="0"/>
          </a:p>
        </p:txBody>
      </p:sp>
      <p:sp>
        <p:nvSpPr>
          <p:cNvPr id="42" name="Text 37"/>
          <p:cNvSpPr/>
          <p:nvPr/>
        </p:nvSpPr>
        <p:spPr>
          <a:xfrm>
            <a:off x="4885055" y="3414395"/>
            <a:ext cx="3784600" cy="351891"/>
          </a:xfrm>
          <a:prstGeom prst="rect">
            <a:avLst/>
          </a:prstGeom>
          <a:noFill/>
          <a:ln/>
        </p:spPr>
        <p:txBody>
          <a:bodyPr wrap="square" lIns="91440" tIns="45720" rIns="91440" bIns="45720" rtlCol="0" anchor="t">
            <a:spAutoFit/>
          </a:bodyPr>
          <a:lstStyle/>
          <a:p>
            <a:pPr marL="0" indent="0" algn="l">
              <a:lnSpc>
                <a:spcPts val="2000"/>
              </a:lnSpc>
              <a:buNone/>
            </a:pPr>
            <a:r>
              <a:rPr sz="2000" b="1" dirty="0">
                <a:solidFill>
                  <a:schemeClr val="bg1"/>
                </a:solidFill>
                <a:latin typeface="MiSans"/>
              </a:rPr>
              <a:t>Expansion Ideas</a:t>
            </a:r>
            <a:endParaRPr lang="en-US" sz="1600" b="1" dirty="0">
              <a:solidFill>
                <a:schemeClr val="bg1"/>
              </a:solidFill>
            </a:endParaRPr>
          </a:p>
        </p:txBody>
      </p:sp>
      <p:sp>
        <p:nvSpPr>
          <p:cNvPr id="47" name="Shape 28">
            <a:extLst>
              <a:ext uri="{FF2B5EF4-FFF2-40B4-BE49-F238E27FC236}">
                <a16:creationId xmlns:a16="http://schemas.microsoft.com/office/drawing/2014/main" id="{E70F05ED-4C94-19A1-B434-2D609B33FE04}"/>
              </a:ext>
            </a:extLst>
          </p:cNvPr>
          <p:cNvSpPr/>
          <p:nvPr/>
        </p:nvSpPr>
        <p:spPr>
          <a:xfrm>
            <a:off x="-24130" y="5876095"/>
            <a:ext cx="12216130" cy="377825"/>
          </a:xfrm>
          <a:prstGeom prst="rect">
            <a:avLst/>
          </a:prstGeom>
          <a:solidFill>
            <a:srgbClr val="217115"/>
          </a:solidFill>
          <a:ln/>
        </p:spPr>
        <p:txBody>
          <a:bodyPr/>
          <a:lstStyle/>
          <a:p>
            <a:endParaRPr lang="de-DE"/>
          </a:p>
        </p:txBody>
      </p:sp>
      <p:sp>
        <p:nvSpPr>
          <p:cNvPr id="11" name="Textfeld 10">
            <a:extLst>
              <a:ext uri="{FF2B5EF4-FFF2-40B4-BE49-F238E27FC236}">
                <a16:creationId xmlns:a16="http://schemas.microsoft.com/office/drawing/2014/main" id="{1DA54ED2-8872-7BD4-09FD-15E151486108}"/>
              </a:ext>
            </a:extLst>
          </p:cNvPr>
          <p:cNvSpPr txBox="1"/>
          <p:nvPr/>
        </p:nvSpPr>
        <p:spPr>
          <a:xfrm>
            <a:off x="545431" y="1843790"/>
            <a:ext cx="2776254" cy="769441"/>
          </a:xfrm>
          <a:prstGeom prst="rect">
            <a:avLst/>
          </a:prstGeom>
          <a:noFill/>
        </p:spPr>
        <p:txBody>
          <a:bodyPr wrap="square" rtlCol="0">
            <a:spAutoFit/>
          </a:bodyPr>
          <a:lstStyle/>
          <a:p>
            <a:endParaRPr/>
          </a:p>
        </p:txBody>
      </p:sp>
      <p:pic>
        <p:nvPicPr>
          <p:cNvPr id="13" name="Grafik 12" descr="Ein Bild, das Pflanze, Blume, Stiel Stamm enthält.&#10;&#10;KI-generierte Inhalte können fehlerhaft sein.">
            <a:extLst>
              <a:ext uri="{FF2B5EF4-FFF2-40B4-BE49-F238E27FC236}">
                <a16:creationId xmlns:a16="http://schemas.microsoft.com/office/drawing/2014/main" id="{041E7193-F686-9065-B4F1-5AC4F5F092DB}"/>
              </a:ext>
            </a:extLst>
          </p:cNvPr>
          <p:cNvPicPr>
            <a:picLocks noChangeAspect="1"/>
          </p:cNvPicPr>
          <p:nvPr/>
        </p:nvPicPr>
        <p:blipFill>
          <a:blip r:embed="rId3"/>
          <a:stretch>
            <a:fillRect/>
          </a:stretch>
        </p:blipFill>
        <p:spPr>
          <a:xfrm>
            <a:off x="540460" y="2472998"/>
            <a:ext cx="2541204" cy="3765435"/>
          </a:xfrm>
          <a:prstGeom prst="rect">
            <a:avLst/>
          </a:prstGeom>
        </p:spPr>
      </p:pic>
      <p:pic>
        <p:nvPicPr>
          <p:cNvPr id="20" name="Grafik 19" descr="Ein Bild, das Säugetier, Giraffe, Giraffenartige, Landtier enthält.&#10;&#10;KI-generierte Inhalte können fehlerhaft sein.">
            <a:extLst>
              <a:ext uri="{FF2B5EF4-FFF2-40B4-BE49-F238E27FC236}">
                <a16:creationId xmlns:a16="http://schemas.microsoft.com/office/drawing/2014/main" id="{F34B5464-A516-E5BC-1A79-5CBBD90812C1}"/>
              </a:ext>
            </a:extLst>
          </p:cNvPr>
          <p:cNvPicPr>
            <a:picLocks noChangeAspect="1"/>
          </p:cNvPicPr>
          <p:nvPr/>
        </p:nvPicPr>
        <p:blipFill>
          <a:blip r:embed="rId4"/>
          <a:stretch>
            <a:fillRect/>
          </a:stretch>
        </p:blipFill>
        <p:spPr>
          <a:xfrm>
            <a:off x="9551791" y="419483"/>
            <a:ext cx="2348744" cy="5806944"/>
          </a:xfrm>
          <a:prstGeom prst="rect">
            <a:avLst/>
          </a:prstGeom>
        </p:spPr>
      </p:pic>
      <p:sp>
        <p:nvSpPr>
          <p:cNvPr id="21" name="Shape 14">
            <a:extLst>
              <a:ext uri="{FF2B5EF4-FFF2-40B4-BE49-F238E27FC236}">
                <a16:creationId xmlns:a16="http://schemas.microsoft.com/office/drawing/2014/main" id="{925F7658-3BEC-C546-7B9C-4B4815F2C709}"/>
              </a:ext>
            </a:extLst>
          </p:cNvPr>
          <p:cNvSpPr/>
          <p:nvPr/>
        </p:nvSpPr>
        <p:spPr>
          <a:xfrm>
            <a:off x="4230370" y="3300620"/>
            <a:ext cx="5186045" cy="507365"/>
          </a:xfrm>
          <a:prstGeom prst="roundRect">
            <a:avLst>
              <a:gd name="adj" fmla="val 50000"/>
            </a:avLst>
          </a:prstGeom>
          <a:solidFill>
            <a:srgbClr val="217115"/>
          </a:solidFill>
          <a:ln w="6350">
            <a:solidFill>
              <a:srgbClr val="000000"/>
            </a:solidFill>
            <a:prstDash val="solid"/>
          </a:ln>
        </p:spPr>
        <p:txBody>
          <a:bodyPr/>
          <a:lstStyle/>
          <a:p>
            <a:r>
              <a:rPr lang="de-DE" b="1" dirty="0">
                <a:solidFill>
                  <a:srgbClr val="FFFFFF"/>
                </a:solidFill>
                <a:latin typeface="MiSans"/>
              </a:rPr>
              <a:t>           </a:t>
            </a:r>
            <a:r>
              <a:rPr lang="de-DE" b="1" dirty="0" err="1">
                <a:solidFill>
                  <a:srgbClr val="FFFFFF"/>
                </a:solidFill>
                <a:latin typeface="MiSans"/>
              </a:rPr>
              <a:t>Matching</a:t>
            </a:r>
            <a:r>
              <a:rPr lang="de-DE" b="1" dirty="0">
                <a:solidFill>
                  <a:srgbClr val="FFFFFF"/>
                </a:solidFill>
                <a:latin typeface="MiSans"/>
              </a:rPr>
              <a:t> Game</a:t>
            </a:r>
            <a:endParaRPr lang="de-DE" sz="1400" b="1" dirty="0"/>
          </a:p>
          <a:p>
            <a:endParaRPr lang="de-DE" dirty="0"/>
          </a:p>
        </p:txBody>
      </p:sp>
      <p:sp>
        <p:nvSpPr>
          <p:cNvPr id="34" name="Shape 16">
            <a:extLst>
              <a:ext uri="{FF2B5EF4-FFF2-40B4-BE49-F238E27FC236}">
                <a16:creationId xmlns:a16="http://schemas.microsoft.com/office/drawing/2014/main" id="{3A1FE662-F6AE-87D0-D2BD-03B7CA6E56F8}"/>
              </a:ext>
            </a:extLst>
          </p:cNvPr>
          <p:cNvSpPr/>
          <p:nvPr/>
        </p:nvSpPr>
        <p:spPr>
          <a:xfrm>
            <a:off x="4721860" y="3379361"/>
            <a:ext cx="0" cy="303530"/>
          </a:xfrm>
          <a:prstGeom prst="line">
            <a:avLst/>
          </a:prstGeom>
          <a:noFill/>
          <a:ln w="76200">
            <a:solidFill>
              <a:srgbClr val="FFFFFF"/>
            </a:solidFill>
            <a:prstDash val="solid"/>
            <a:headEnd type="none"/>
            <a:tailEnd type="none"/>
          </a:ln>
        </p:spPr>
        <p:txBody>
          <a:bodyPr/>
          <a:lstStyle/>
          <a:p>
            <a:endParaRPr lang="de-DE"/>
          </a:p>
        </p:txBody>
      </p:sp>
      <p:sp>
        <p:nvSpPr>
          <p:cNvPr id="43" name="Shape 16">
            <a:extLst>
              <a:ext uri="{FF2B5EF4-FFF2-40B4-BE49-F238E27FC236}">
                <a16:creationId xmlns:a16="http://schemas.microsoft.com/office/drawing/2014/main" id="{923E82DA-47B9-0499-753D-3B61DA6F3B15}"/>
              </a:ext>
            </a:extLst>
          </p:cNvPr>
          <p:cNvSpPr/>
          <p:nvPr/>
        </p:nvSpPr>
        <p:spPr>
          <a:xfrm>
            <a:off x="4724575" y="4149199"/>
            <a:ext cx="0" cy="303530"/>
          </a:xfrm>
          <a:prstGeom prst="line">
            <a:avLst/>
          </a:prstGeom>
          <a:noFill/>
          <a:ln w="76200">
            <a:solidFill>
              <a:srgbClr val="FFFFFF"/>
            </a:solidFill>
            <a:prstDash val="solid"/>
            <a:headEnd type="none"/>
            <a:tailEnd type="none"/>
          </a:ln>
        </p:spPr>
        <p:txBody>
          <a:bodyPr/>
          <a:lstStyle/>
          <a:p>
            <a:endParaRPr lang="de-DE"/>
          </a:p>
        </p:txBody>
      </p:sp>
      <p:sp>
        <p:nvSpPr>
          <p:cNvPr id="46" name="Textfeld 45">
            <a:extLst>
              <a:ext uri="{FF2B5EF4-FFF2-40B4-BE49-F238E27FC236}">
                <a16:creationId xmlns:a16="http://schemas.microsoft.com/office/drawing/2014/main" id="{8569B97C-0D23-5DD1-FF0C-9B84C638847C}"/>
              </a:ext>
            </a:extLst>
          </p:cNvPr>
          <p:cNvSpPr txBox="1"/>
          <p:nvPr/>
        </p:nvSpPr>
        <p:spPr>
          <a:xfrm>
            <a:off x="2837793" y="767080"/>
            <a:ext cx="3276410" cy="923330"/>
          </a:xfrm>
          <a:prstGeom prst="rect">
            <a:avLst/>
          </a:prstGeom>
          <a:noFill/>
        </p:spPr>
        <p:txBody>
          <a:bodyPr wrap="none" rtlCol="0">
            <a:spAutoFit/>
          </a:bodyPr>
          <a:lstStyle/>
          <a:p>
            <a:r>
              <a:rPr lang="de-DE" sz="5400" b="1" dirty="0">
                <a:solidFill>
                  <a:schemeClr val="accent2">
                    <a:lumMod val="50000"/>
                  </a:schemeClr>
                </a:solidFill>
              </a:rPr>
              <a:t>CONTENTS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1" name="Grafik 20" descr="Ein Bild, das Säugetier, Waschbär, Kleinbären, Schnauze enthält.&#10;&#10;KI-generierte Inhalte können fehlerhaft sein.">
            <a:extLst>
              <a:ext uri="{FF2B5EF4-FFF2-40B4-BE49-F238E27FC236}">
                <a16:creationId xmlns:a16="http://schemas.microsoft.com/office/drawing/2014/main" id="{E5C0280D-C546-12CD-169B-14BFC658A76C}"/>
              </a:ext>
            </a:extLst>
          </p:cNvPr>
          <p:cNvPicPr>
            <a:picLocks noChangeAspect="1"/>
          </p:cNvPicPr>
          <p:nvPr/>
        </p:nvPicPr>
        <p:blipFill>
          <a:blip r:embed="rId3"/>
          <a:stretch>
            <a:fillRect/>
          </a:stretch>
        </p:blipFill>
        <p:spPr>
          <a:xfrm>
            <a:off x="4591583" y="1458070"/>
            <a:ext cx="3103430" cy="4788148"/>
          </a:xfrm>
          <a:prstGeom prst="rect">
            <a:avLst/>
          </a:prstGeom>
        </p:spPr>
      </p:pic>
      <p:sp>
        <p:nvSpPr>
          <p:cNvPr id="3" name="Shape 0"/>
          <p:cNvSpPr/>
          <p:nvPr/>
        </p:nvSpPr>
        <p:spPr>
          <a:xfrm>
            <a:off x="2047240" y="5053965"/>
            <a:ext cx="8642985" cy="1199515"/>
          </a:xfrm>
          <a:prstGeom prst="roundRect">
            <a:avLst>
              <a:gd name="adj" fmla="val 50000"/>
            </a:avLst>
          </a:prstGeom>
          <a:solidFill>
            <a:srgbClr val="217115"/>
          </a:solidFill>
          <a:ln w="57150">
            <a:solidFill>
              <a:srgbClr val="FFFFFF">
                <a:alpha val="0"/>
              </a:srgbClr>
            </a:solidFill>
            <a:prstDash val="solid"/>
          </a:ln>
        </p:spPr>
        <p:txBody>
          <a:bodyPr/>
          <a:lstStyle/>
          <a:p>
            <a:endParaRPr lang="de-DE"/>
          </a:p>
        </p:txBody>
      </p:sp>
      <p:sp>
        <p:nvSpPr>
          <p:cNvPr id="4" name="Text 1"/>
          <p:cNvSpPr/>
          <p:nvPr/>
        </p:nvSpPr>
        <p:spPr>
          <a:xfrm>
            <a:off x="2047240" y="5053965"/>
            <a:ext cx="8642985" cy="119951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Shape 2"/>
          <p:cNvSpPr/>
          <p:nvPr/>
        </p:nvSpPr>
        <p:spPr>
          <a:xfrm>
            <a:off x="1920240" y="4884420"/>
            <a:ext cx="8642985" cy="1199515"/>
          </a:xfrm>
          <a:prstGeom prst="roundRect">
            <a:avLst>
              <a:gd name="adj" fmla="val 50000"/>
            </a:avLst>
          </a:prstGeom>
          <a:solidFill>
            <a:srgbClr val="FFFFFF"/>
          </a:solidFill>
          <a:ln w="57150">
            <a:solidFill>
              <a:schemeClr val="accent2">
                <a:lumMod val="75000"/>
              </a:schemeClr>
            </a:solidFill>
            <a:prstDash val="solid"/>
          </a:ln>
        </p:spPr>
        <p:txBody>
          <a:bodyPr/>
          <a:lstStyle/>
          <a:p>
            <a:pPr algn="ctr"/>
            <a:r>
              <a:rPr lang="de-DE" sz="4800" b="1" dirty="0">
                <a:solidFill>
                  <a:schemeClr val="accent3">
                    <a:lumMod val="50000"/>
                  </a:schemeClr>
                </a:solidFill>
              </a:rPr>
              <a:t>GENERAL GUIDELINES</a:t>
            </a:r>
          </a:p>
        </p:txBody>
      </p:sp>
      <p:sp>
        <p:nvSpPr>
          <p:cNvPr id="6" name="Text 3"/>
          <p:cNvSpPr/>
          <p:nvPr/>
        </p:nvSpPr>
        <p:spPr>
          <a:xfrm>
            <a:off x="1920240" y="4884420"/>
            <a:ext cx="8642985" cy="119951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7" name="Text 4"/>
          <p:cNvSpPr/>
          <p:nvPr/>
        </p:nvSpPr>
        <p:spPr>
          <a:xfrm>
            <a:off x="1920240" y="4992033"/>
            <a:ext cx="8643620" cy="923330"/>
          </a:xfrm>
          <a:prstGeom prst="rect">
            <a:avLst/>
          </a:prstGeom>
          <a:noFill/>
          <a:ln/>
        </p:spPr>
        <p:txBody>
          <a:bodyPr wrap="square" lIns="91440" tIns="45720" rIns="91440" bIns="45720" rtlCol="0" anchor="ctr">
            <a:spAutoFit/>
          </a:bodyPr>
          <a:lstStyle/>
          <a:p>
            <a:pPr marL="0" indent="0" algn="ctr">
              <a:lnSpc>
                <a:spcPct val="100000"/>
              </a:lnSpc>
              <a:buNone/>
            </a:pPr>
            <a:endParaRPr lang="en-US" sz="1600" dirty="0"/>
          </a:p>
        </p:txBody>
      </p:sp>
      <p:sp>
        <p:nvSpPr>
          <p:cNvPr id="8" name="Text 5"/>
          <p:cNvSpPr/>
          <p:nvPr/>
        </p:nvSpPr>
        <p:spPr>
          <a:xfrm>
            <a:off x="3447415" y="304483"/>
            <a:ext cx="5640070" cy="1012825"/>
          </a:xfrm>
          <a:prstGeom prst="rect">
            <a:avLst/>
          </a:prstGeom>
          <a:noFill/>
          <a:ln/>
        </p:spPr>
        <p:txBody>
          <a:bodyPr wrap="square" lIns="91440" tIns="45720" rIns="91440" bIns="45720" rtlCol="0" anchor="ctr">
            <a:spAutoFit/>
          </a:bodyPr>
          <a:lstStyle/>
          <a:p>
            <a:pPr marL="0" indent="0" algn="ctr">
              <a:lnSpc>
                <a:spcPct val="100000"/>
              </a:lnSpc>
              <a:buNone/>
            </a:pPr>
            <a:endParaRPr lang="en-US" sz="1600" dirty="0"/>
          </a:p>
        </p:txBody>
      </p:sp>
      <p:sp>
        <p:nvSpPr>
          <p:cNvPr id="9" name="Shape 6"/>
          <p:cNvSpPr/>
          <p:nvPr/>
        </p:nvSpPr>
        <p:spPr>
          <a:xfrm>
            <a:off x="291465" y="6075045"/>
            <a:ext cx="607496" cy="0"/>
          </a:xfrm>
          <a:prstGeom prst="line">
            <a:avLst/>
          </a:prstGeom>
          <a:noFill/>
          <a:ln w="57150">
            <a:solidFill>
              <a:srgbClr val="217115"/>
            </a:solidFill>
            <a:prstDash val="solid"/>
            <a:headEnd type="none"/>
            <a:tailEnd type="none"/>
          </a:ln>
        </p:spPr>
        <p:txBody>
          <a:bodyPr/>
          <a:lstStyle/>
          <a:p>
            <a:endParaRPr lang="de-DE"/>
          </a:p>
        </p:txBody>
      </p:sp>
      <p:sp>
        <p:nvSpPr>
          <p:cNvPr id="10" name="Shape 7"/>
          <p:cNvSpPr/>
          <p:nvPr/>
        </p:nvSpPr>
        <p:spPr>
          <a:xfrm>
            <a:off x="291465" y="6308725"/>
            <a:ext cx="607496" cy="0"/>
          </a:xfrm>
          <a:prstGeom prst="line">
            <a:avLst/>
          </a:prstGeom>
          <a:noFill/>
          <a:ln w="57150">
            <a:solidFill>
              <a:srgbClr val="217115"/>
            </a:solidFill>
            <a:prstDash val="solid"/>
            <a:headEnd type="none"/>
            <a:tailEnd type="none"/>
          </a:ln>
        </p:spPr>
        <p:txBody>
          <a:bodyPr/>
          <a:lstStyle/>
          <a:p>
            <a:endParaRPr lang="de-DE"/>
          </a:p>
        </p:txBody>
      </p:sp>
      <p:sp>
        <p:nvSpPr>
          <p:cNvPr id="11" name="Shape 8"/>
          <p:cNvSpPr/>
          <p:nvPr/>
        </p:nvSpPr>
        <p:spPr>
          <a:xfrm>
            <a:off x="291465" y="6542405"/>
            <a:ext cx="607496" cy="0"/>
          </a:xfrm>
          <a:prstGeom prst="line">
            <a:avLst/>
          </a:prstGeom>
          <a:noFill/>
          <a:ln w="57150">
            <a:solidFill>
              <a:srgbClr val="217115"/>
            </a:solidFill>
            <a:prstDash val="solid"/>
            <a:headEnd type="none"/>
            <a:tailEnd type="none"/>
          </a:ln>
        </p:spPr>
        <p:txBody>
          <a:bodyPr/>
          <a:lstStyle/>
          <a:p>
            <a:endParaRPr lang="de-DE"/>
          </a:p>
        </p:txBody>
      </p:sp>
      <p:sp>
        <p:nvSpPr>
          <p:cNvPr id="12" name="Shape 9"/>
          <p:cNvSpPr/>
          <p:nvPr/>
        </p:nvSpPr>
        <p:spPr>
          <a:xfrm>
            <a:off x="29146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13" name="Text 10"/>
          <p:cNvSpPr/>
          <p:nvPr/>
        </p:nvSpPr>
        <p:spPr>
          <a:xfrm>
            <a:off x="29146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1"/>
          <p:cNvSpPr/>
          <p:nvPr/>
        </p:nvSpPr>
        <p:spPr>
          <a:xfrm>
            <a:off x="125158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15" name="Text 12"/>
          <p:cNvSpPr/>
          <p:nvPr/>
        </p:nvSpPr>
        <p:spPr>
          <a:xfrm>
            <a:off x="125158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77152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7" name="Text 14"/>
          <p:cNvSpPr/>
          <p:nvPr/>
        </p:nvSpPr>
        <p:spPr>
          <a:xfrm>
            <a:off x="77152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5"/>
          <p:cNvSpPr/>
          <p:nvPr/>
        </p:nvSpPr>
        <p:spPr>
          <a:xfrm>
            <a:off x="173164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9" name="Text 16"/>
          <p:cNvSpPr/>
          <p:nvPr/>
        </p:nvSpPr>
        <p:spPr>
          <a:xfrm>
            <a:off x="173164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2000" cy="680720"/>
          </a:xfrm>
          <a:prstGeom prst="rect">
            <a:avLst/>
          </a:prstGeom>
          <a:solidFill>
            <a:schemeClr val="accent2">
              <a:lumMod val="75000"/>
            </a:schemeClr>
          </a:solidFill>
          <a:ln/>
        </p:spPr>
        <p:txBody>
          <a:bodyPr/>
          <a:lstStyle/>
          <a:p>
            <a:endParaRPr lang="de-DE"/>
          </a:p>
        </p:txBody>
      </p:sp>
      <p:sp>
        <p:nvSpPr>
          <p:cNvPr id="3" name="Text 1"/>
          <p:cNvSpPr/>
          <p:nvPr/>
        </p:nvSpPr>
        <p:spPr>
          <a:xfrm>
            <a:off x="0" y="0"/>
            <a:ext cx="12192000" cy="6807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2220595" y="129540"/>
            <a:ext cx="7731125" cy="447675"/>
          </a:xfrm>
          <a:prstGeom prst="roundRect">
            <a:avLst>
              <a:gd name="adj" fmla="val 50000"/>
            </a:avLst>
          </a:prstGeom>
          <a:solidFill>
            <a:srgbClr val="FFFFFF"/>
          </a:solidFill>
          <a:ln/>
        </p:spPr>
        <p:txBody>
          <a:bodyPr/>
          <a:lstStyle/>
          <a:p>
            <a:endParaRPr lang="de-DE"/>
          </a:p>
        </p:txBody>
      </p:sp>
      <p:sp>
        <p:nvSpPr>
          <p:cNvPr id="5" name="Text 3"/>
          <p:cNvSpPr/>
          <p:nvPr/>
        </p:nvSpPr>
        <p:spPr>
          <a:xfrm>
            <a:off x="2220595" y="129540"/>
            <a:ext cx="7731125" cy="4476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Shape 4"/>
          <p:cNvSpPr/>
          <p:nvPr/>
        </p:nvSpPr>
        <p:spPr>
          <a:xfrm>
            <a:off x="11540490" y="202030"/>
            <a:ext cx="360045" cy="0"/>
          </a:xfrm>
          <a:prstGeom prst="line">
            <a:avLst/>
          </a:prstGeom>
          <a:noFill/>
          <a:ln w="38100">
            <a:solidFill>
              <a:srgbClr val="FFFFFF"/>
            </a:solidFill>
            <a:prstDash val="solid"/>
            <a:headEnd type="none"/>
            <a:tailEnd type="none"/>
          </a:ln>
        </p:spPr>
        <p:txBody>
          <a:bodyPr/>
          <a:lstStyle/>
          <a:p>
            <a:endParaRPr lang="de-DE"/>
          </a:p>
        </p:txBody>
      </p:sp>
      <p:sp>
        <p:nvSpPr>
          <p:cNvPr id="7" name="Shape 5"/>
          <p:cNvSpPr/>
          <p:nvPr/>
        </p:nvSpPr>
        <p:spPr>
          <a:xfrm>
            <a:off x="11540490" y="340460"/>
            <a:ext cx="360045" cy="0"/>
          </a:xfrm>
          <a:prstGeom prst="line">
            <a:avLst/>
          </a:prstGeom>
          <a:noFill/>
          <a:ln w="38100">
            <a:solidFill>
              <a:srgbClr val="FFFFFF"/>
            </a:solidFill>
            <a:prstDash val="solid"/>
            <a:headEnd type="none"/>
            <a:tailEnd type="none"/>
          </a:ln>
        </p:spPr>
        <p:txBody>
          <a:bodyPr/>
          <a:lstStyle/>
          <a:p>
            <a:endParaRPr lang="de-DE"/>
          </a:p>
        </p:txBody>
      </p:sp>
      <p:sp>
        <p:nvSpPr>
          <p:cNvPr id="8" name="Shape 6"/>
          <p:cNvSpPr/>
          <p:nvPr/>
        </p:nvSpPr>
        <p:spPr>
          <a:xfrm>
            <a:off x="11540490" y="478890"/>
            <a:ext cx="360045" cy="0"/>
          </a:xfrm>
          <a:prstGeom prst="line">
            <a:avLst/>
          </a:prstGeom>
          <a:noFill/>
          <a:ln w="38100">
            <a:solidFill>
              <a:srgbClr val="FFFFFF"/>
            </a:solidFill>
            <a:prstDash val="solid"/>
            <a:headEnd type="none"/>
            <a:tailEnd type="none"/>
          </a:ln>
        </p:spPr>
        <p:txBody>
          <a:bodyPr/>
          <a:lstStyle/>
          <a:p>
            <a:endParaRPr lang="de-DE"/>
          </a:p>
        </p:txBody>
      </p:sp>
      <p:sp>
        <p:nvSpPr>
          <p:cNvPr id="9" name="Shape 7"/>
          <p:cNvSpPr/>
          <p:nvPr/>
        </p:nvSpPr>
        <p:spPr>
          <a:xfrm flipH="1">
            <a:off x="240030" y="154940"/>
            <a:ext cx="322580" cy="323850"/>
          </a:xfrm>
          <a:prstGeom prst="chevron">
            <a:avLst>
              <a:gd name="adj" fmla="val 69082"/>
            </a:avLst>
          </a:prstGeom>
          <a:solidFill>
            <a:srgbClr val="FFFFFF"/>
          </a:solidFill>
          <a:ln/>
        </p:spPr>
        <p:txBody>
          <a:bodyPr/>
          <a:lstStyle/>
          <a:p>
            <a:endParaRPr lang="de-DE"/>
          </a:p>
        </p:txBody>
      </p:sp>
      <p:sp>
        <p:nvSpPr>
          <p:cNvPr id="10" name="Text 8"/>
          <p:cNvSpPr/>
          <p:nvPr/>
        </p:nvSpPr>
        <p:spPr>
          <a:xfrm>
            <a:off x="240030" y="154940"/>
            <a:ext cx="322580" cy="3238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2256155" y="95558"/>
            <a:ext cx="7499985" cy="461665"/>
          </a:xfrm>
          <a:prstGeom prst="rect">
            <a:avLst/>
          </a:prstGeom>
          <a:noFill/>
          <a:ln/>
        </p:spPr>
        <p:txBody>
          <a:bodyPr wrap="square" lIns="91440" tIns="45720" rIns="91440" bIns="45720" rtlCol="0" anchor="ctr">
            <a:spAutoFit/>
          </a:bodyPr>
          <a:lstStyle/>
          <a:p>
            <a:pPr marL="0" indent="0" algn="ctr">
              <a:buNone/>
            </a:pPr>
            <a:r>
              <a:rPr sz="2400" b="1" dirty="0">
                <a:solidFill>
                  <a:schemeClr val="accent2">
                    <a:lumMod val="50000"/>
                  </a:schemeClr>
                </a:solidFill>
              </a:rPr>
              <a:t>Activity Overview</a:t>
            </a:r>
            <a:endParaRPr lang="en-US" sz="1600" b="1" dirty="0">
              <a:solidFill>
                <a:schemeClr val="accent2">
                  <a:lumMod val="50000"/>
                </a:schemeClr>
              </a:solidFill>
            </a:endParaRPr>
          </a:p>
        </p:txBody>
      </p:sp>
      <p:sp>
        <p:nvSpPr>
          <p:cNvPr id="12" name="Shape 10"/>
          <p:cNvSpPr/>
          <p:nvPr/>
        </p:nvSpPr>
        <p:spPr>
          <a:xfrm>
            <a:off x="509905" y="1094105"/>
            <a:ext cx="85725" cy="343535"/>
          </a:xfrm>
          <a:prstGeom prst="rect">
            <a:avLst/>
          </a:prstGeom>
          <a:solidFill>
            <a:schemeClr val="accent2">
              <a:lumMod val="75000"/>
            </a:schemeClr>
          </a:solidFill>
          <a:ln/>
        </p:spPr>
        <p:txBody>
          <a:bodyPr/>
          <a:lstStyle/>
          <a:p>
            <a:endParaRPr lang="de-DE"/>
          </a:p>
        </p:txBody>
      </p:sp>
      <p:sp>
        <p:nvSpPr>
          <p:cNvPr id="13" name="Text 11"/>
          <p:cNvSpPr/>
          <p:nvPr/>
        </p:nvSpPr>
        <p:spPr>
          <a:xfrm>
            <a:off x="509905" y="1094105"/>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2"/>
          <p:cNvSpPr/>
          <p:nvPr/>
        </p:nvSpPr>
        <p:spPr>
          <a:xfrm>
            <a:off x="562293" y="2639060"/>
            <a:ext cx="8556625" cy="0"/>
          </a:xfrm>
          <a:prstGeom prst="line">
            <a:avLst/>
          </a:prstGeom>
          <a:noFill/>
          <a:ln w="12700">
            <a:solidFill>
              <a:srgbClr val="595959"/>
            </a:solidFill>
            <a:prstDash val="dash"/>
            <a:headEnd type="none"/>
            <a:tailEnd type="none"/>
          </a:ln>
        </p:spPr>
        <p:txBody>
          <a:bodyPr/>
          <a:lstStyle/>
          <a:p>
            <a:endParaRPr lang="de-DE"/>
          </a:p>
        </p:txBody>
      </p:sp>
      <p:sp>
        <p:nvSpPr>
          <p:cNvPr id="15" name="Shape 13"/>
          <p:cNvSpPr/>
          <p:nvPr/>
        </p:nvSpPr>
        <p:spPr>
          <a:xfrm>
            <a:off x="562293" y="4533265"/>
            <a:ext cx="8556625" cy="0"/>
          </a:xfrm>
          <a:prstGeom prst="line">
            <a:avLst/>
          </a:prstGeom>
          <a:noFill/>
          <a:ln w="12700">
            <a:solidFill>
              <a:srgbClr val="595959"/>
            </a:solidFill>
            <a:prstDash val="dash"/>
            <a:headEnd type="none"/>
            <a:tailEnd type="none"/>
          </a:ln>
        </p:spPr>
        <p:txBody>
          <a:bodyPr/>
          <a:lstStyle/>
          <a:p>
            <a:endParaRPr lang="de-DE"/>
          </a:p>
        </p:txBody>
      </p:sp>
      <p:sp>
        <p:nvSpPr>
          <p:cNvPr id="16" name="Shape 14"/>
          <p:cNvSpPr/>
          <p:nvPr/>
        </p:nvSpPr>
        <p:spPr>
          <a:xfrm>
            <a:off x="562293" y="6448425"/>
            <a:ext cx="8556625" cy="0"/>
          </a:xfrm>
          <a:prstGeom prst="line">
            <a:avLst/>
          </a:prstGeom>
          <a:noFill/>
          <a:ln w="12700">
            <a:solidFill>
              <a:srgbClr val="595959"/>
            </a:solidFill>
            <a:prstDash val="dash"/>
            <a:headEnd type="none"/>
            <a:tailEnd type="none"/>
          </a:ln>
        </p:spPr>
        <p:txBody>
          <a:bodyPr/>
          <a:lstStyle/>
          <a:p>
            <a:endParaRPr lang="de-DE"/>
          </a:p>
        </p:txBody>
      </p:sp>
      <p:sp>
        <p:nvSpPr>
          <p:cNvPr id="18" name="Shape 15"/>
          <p:cNvSpPr/>
          <p:nvPr/>
        </p:nvSpPr>
        <p:spPr>
          <a:xfrm>
            <a:off x="509905" y="2901950"/>
            <a:ext cx="85725" cy="343535"/>
          </a:xfrm>
          <a:prstGeom prst="rect">
            <a:avLst/>
          </a:prstGeom>
          <a:solidFill>
            <a:schemeClr val="accent2">
              <a:lumMod val="75000"/>
            </a:schemeClr>
          </a:solidFill>
          <a:ln/>
        </p:spPr>
        <p:txBody>
          <a:bodyPr/>
          <a:lstStyle/>
          <a:p>
            <a:endParaRPr lang="de-DE"/>
          </a:p>
        </p:txBody>
      </p:sp>
      <p:sp>
        <p:nvSpPr>
          <p:cNvPr id="19" name="Text 16"/>
          <p:cNvSpPr/>
          <p:nvPr/>
        </p:nvSpPr>
        <p:spPr>
          <a:xfrm>
            <a:off x="509905" y="2901950"/>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0" name="Shape 17"/>
          <p:cNvSpPr/>
          <p:nvPr/>
        </p:nvSpPr>
        <p:spPr>
          <a:xfrm>
            <a:off x="509905" y="4848225"/>
            <a:ext cx="85725" cy="343535"/>
          </a:xfrm>
          <a:prstGeom prst="rect">
            <a:avLst/>
          </a:prstGeom>
          <a:solidFill>
            <a:schemeClr val="accent2">
              <a:lumMod val="75000"/>
            </a:schemeClr>
          </a:solidFill>
          <a:ln/>
        </p:spPr>
        <p:txBody>
          <a:bodyPr/>
          <a:lstStyle/>
          <a:p>
            <a:endParaRPr lang="de-DE"/>
          </a:p>
        </p:txBody>
      </p:sp>
      <p:sp>
        <p:nvSpPr>
          <p:cNvPr id="21" name="Text 18"/>
          <p:cNvSpPr/>
          <p:nvPr/>
        </p:nvSpPr>
        <p:spPr>
          <a:xfrm>
            <a:off x="509905" y="4848225"/>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2" name="Text 19"/>
          <p:cNvSpPr/>
          <p:nvPr/>
        </p:nvSpPr>
        <p:spPr>
          <a:xfrm>
            <a:off x="595313" y="1045319"/>
            <a:ext cx="4358640" cy="461665"/>
          </a:xfrm>
          <a:prstGeom prst="rect">
            <a:avLst/>
          </a:prstGeom>
          <a:noFill/>
          <a:ln/>
        </p:spPr>
        <p:txBody>
          <a:bodyPr wrap="square" lIns="91440" tIns="45720" rIns="91440" bIns="45720" rtlCol="0" anchor="t">
            <a:spAutoFit/>
          </a:bodyPr>
          <a:lstStyle/>
          <a:p>
            <a:pPr marL="0" indent="0" algn="l">
              <a:buNone/>
            </a:pPr>
            <a:r>
              <a:rPr sz="2400" dirty="0">
                <a:solidFill>
                  <a:schemeClr val="accent2">
                    <a:lumMod val="50000"/>
                  </a:schemeClr>
                </a:solidFill>
              </a:rPr>
              <a:t>Activity Duration</a:t>
            </a:r>
            <a:endParaRPr lang="en-US" sz="1600" dirty="0">
              <a:solidFill>
                <a:schemeClr val="accent2">
                  <a:lumMod val="50000"/>
                </a:schemeClr>
              </a:solidFill>
            </a:endParaRPr>
          </a:p>
        </p:txBody>
      </p:sp>
      <p:sp>
        <p:nvSpPr>
          <p:cNvPr id="23" name="Text 20"/>
          <p:cNvSpPr/>
          <p:nvPr/>
        </p:nvSpPr>
        <p:spPr>
          <a:xfrm>
            <a:off x="562293" y="1511300"/>
            <a:ext cx="8551545" cy="1143000"/>
          </a:xfrm>
          <a:prstGeom prst="rect">
            <a:avLst/>
          </a:prstGeom>
          <a:noFill/>
          <a:ln/>
        </p:spPr>
        <p:txBody>
          <a:bodyPr wrap="square" lIns="91440" tIns="45720" rIns="91440" bIns="45720" rtlCol="0" anchor="t"/>
          <a:lstStyle/>
          <a:p>
            <a:pPr marL="0" indent="0">
              <a:buNone/>
            </a:pPr>
            <a:r>
              <a:rPr sz="1600" dirty="0"/>
              <a:t>The activity lasts 20-25 minutes and can be extended with creative exercises. It focuses on animal and plant vocabulary, habitat descriptions, behavioral verbs, and descriptive adjectives, providing an engaging way to learn Latin through nature.</a:t>
            </a:r>
            <a:endParaRPr lang="en-US" sz="1600" dirty="0"/>
          </a:p>
        </p:txBody>
      </p:sp>
      <p:sp>
        <p:nvSpPr>
          <p:cNvPr id="24" name="Text 21"/>
          <p:cNvSpPr/>
          <p:nvPr/>
        </p:nvSpPr>
        <p:spPr>
          <a:xfrm>
            <a:off x="595313" y="2853164"/>
            <a:ext cx="4358640" cy="461665"/>
          </a:xfrm>
          <a:prstGeom prst="rect">
            <a:avLst/>
          </a:prstGeom>
          <a:noFill/>
          <a:ln/>
        </p:spPr>
        <p:txBody>
          <a:bodyPr wrap="square" lIns="91440" tIns="45720" rIns="91440" bIns="45720" rtlCol="0" anchor="t">
            <a:spAutoFit/>
          </a:bodyPr>
          <a:lstStyle/>
          <a:p>
            <a:pPr marL="0" indent="0" algn="l">
              <a:buNone/>
            </a:pPr>
            <a:r>
              <a:rPr sz="2400" dirty="0">
                <a:solidFill>
                  <a:schemeClr val="accent2">
                    <a:lumMod val="50000"/>
                  </a:schemeClr>
                </a:solidFill>
              </a:rPr>
              <a:t>Class Format</a:t>
            </a:r>
            <a:endParaRPr lang="en-US" sz="1600" dirty="0">
              <a:solidFill>
                <a:schemeClr val="accent2">
                  <a:lumMod val="50000"/>
                </a:schemeClr>
              </a:solidFill>
            </a:endParaRPr>
          </a:p>
        </p:txBody>
      </p:sp>
      <p:sp>
        <p:nvSpPr>
          <p:cNvPr id="25" name="Text 22"/>
          <p:cNvSpPr/>
          <p:nvPr/>
        </p:nvSpPr>
        <p:spPr>
          <a:xfrm>
            <a:off x="562293" y="3405505"/>
            <a:ext cx="8551545" cy="1143000"/>
          </a:xfrm>
          <a:prstGeom prst="rect">
            <a:avLst/>
          </a:prstGeom>
          <a:noFill/>
          <a:ln/>
        </p:spPr>
        <p:txBody>
          <a:bodyPr wrap="square" lIns="91440" tIns="45720" rIns="91440" bIns="45720" rtlCol="0" anchor="t"/>
          <a:lstStyle/>
          <a:p>
            <a:pPr marL="0" indent="0" algn="l">
              <a:buNone/>
            </a:pPr>
            <a:r>
              <a:rPr sz="1600" dirty="0"/>
              <a:t>The activity works well in small groups (2-4 students) or pairs. Students collaborate to match animals with habitats, describe </a:t>
            </a:r>
            <a:r>
              <a:rPr lang="hr-HR" sz="1600" dirty="0" err="1"/>
              <a:t>their</a:t>
            </a:r>
            <a:r>
              <a:rPr lang="hr-HR" sz="1600" dirty="0"/>
              <a:t> </a:t>
            </a:r>
            <a:r>
              <a:rPr lang="hr-HR" sz="1600" dirty="0" err="1"/>
              <a:t>features</a:t>
            </a:r>
            <a:r>
              <a:rPr sz="1600" dirty="0"/>
              <a:t>, and create nature narratives. A whole-class sharing session concludes the activity.</a:t>
            </a:r>
            <a:endParaRPr lang="en-US" sz="1600" dirty="0"/>
          </a:p>
        </p:txBody>
      </p:sp>
      <p:sp>
        <p:nvSpPr>
          <p:cNvPr id="26" name="Text 23"/>
          <p:cNvSpPr/>
          <p:nvPr/>
        </p:nvSpPr>
        <p:spPr>
          <a:xfrm>
            <a:off x="595313" y="4799439"/>
            <a:ext cx="4358640" cy="461665"/>
          </a:xfrm>
          <a:prstGeom prst="rect">
            <a:avLst/>
          </a:prstGeom>
          <a:noFill/>
          <a:ln/>
        </p:spPr>
        <p:txBody>
          <a:bodyPr wrap="square" lIns="91440" tIns="45720" rIns="91440" bIns="45720" rtlCol="0" anchor="t">
            <a:spAutoFit/>
          </a:bodyPr>
          <a:lstStyle/>
          <a:p>
            <a:pPr marL="0" indent="0" algn="l">
              <a:buNone/>
            </a:pPr>
            <a:r>
              <a:rPr sz="2400" dirty="0">
                <a:solidFill>
                  <a:schemeClr val="accent2">
                    <a:lumMod val="50000"/>
                  </a:schemeClr>
                </a:solidFill>
              </a:rPr>
              <a:t>Learning Objectives</a:t>
            </a:r>
            <a:endParaRPr lang="en-US" sz="1600" dirty="0">
              <a:solidFill>
                <a:schemeClr val="accent2">
                  <a:lumMod val="50000"/>
                </a:schemeClr>
              </a:solidFill>
            </a:endParaRPr>
          </a:p>
        </p:txBody>
      </p:sp>
      <p:sp>
        <p:nvSpPr>
          <p:cNvPr id="27" name="Text 24"/>
          <p:cNvSpPr/>
          <p:nvPr/>
        </p:nvSpPr>
        <p:spPr>
          <a:xfrm>
            <a:off x="562293" y="5320665"/>
            <a:ext cx="8551545" cy="1143000"/>
          </a:xfrm>
          <a:prstGeom prst="rect">
            <a:avLst/>
          </a:prstGeom>
          <a:noFill/>
          <a:ln/>
        </p:spPr>
        <p:txBody>
          <a:bodyPr wrap="square" lIns="91440" tIns="45720" rIns="91440" bIns="45720" rtlCol="0" anchor="t"/>
          <a:lstStyle/>
          <a:p>
            <a:pPr marL="0" indent="0" algn="l">
              <a:buNone/>
            </a:pPr>
            <a:r>
              <a:rPr sz="1600"/>
              <a:t>Students will learn to describe animals and plants using Latin adjectives, identify natural habitats with prepositional phrases, use genitive and ablative cases for description, and construct sentences about the natural world.</a:t>
            </a:r>
            <a:endParaRPr lang="en-US" sz="1600" dirty="0"/>
          </a:p>
        </p:txBody>
      </p:sp>
      <p:pic>
        <p:nvPicPr>
          <p:cNvPr id="29" name="Grafik 28" descr="Ein Bild, das Vogel, Wasservögel, Pinguin, Flugunfähiger Vogel enthält.&#10;&#10;KI-generierte Inhalte können fehlerhaft sein.">
            <a:extLst>
              <a:ext uri="{FF2B5EF4-FFF2-40B4-BE49-F238E27FC236}">
                <a16:creationId xmlns:a16="http://schemas.microsoft.com/office/drawing/2014/main" id="{35116050-41B9-4BAF-17E8-87CD650EE867}"/>
              </a:ext>
            </a:extLst>
          </p:cNvPr>
          <p:cNvPicPr>
            <a:picLocks noChangeAspect="1"/>
          </p:cNvPicPr>
          <p:nvPr/>
        </p:nvPicPr>
        <p:blipFill>
          <a:blip r:embed="rId3"/>
          <a:stretch>
            <a:fillRect/>
          </a:stretch>
        </p:blipFill>
        <p:spPr>
          <a:xfrm>
            <a:off x="9756140" y="2559093"/>
            <a:ext cx="2409277" cy="429890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2000" cy="680720"/>
          </a:xfrm>
          <a:prstGeom prst="rect">
            <a:avLst/>
          </a:prstGeom>
          <a:solidFill>
            <a:schemeClr val="accent2">
              <a:lumMod val="75000"/>
            </a:schemeClr>
          </a:solidFill>
          <a:ln/>
        </p:spPr>
        <p:txBody>
          <a:bodyPr/>
          <a:lstStyle/>
          <a:p>
            <a:endParaRPr lang="de-DE"/>
          </a:p>
        </p:txBody>
      </p:sp>
      <p:sp>
        <p:nvSpPr>
          <p:cNvPr id="3" name="Text 1"/>
          <p:cNvSpPr/>
          <p:nvPr/>
        </p:nvSpPr>
        <p:spPr>
          <a:xfrm>
            <a:off x="0" y="0"/>
            <a:ext cx="12192000" cy="6807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2220595" y="129540"/>
            <a:ext cx="7731125" cy="447675"/>
          </a:xfrm>
          <a:prstGeom prst="roundRect">
            <a:avLst>
              <a:gd name="adj" fmla="val 50000"/>
            </a:avLst>
          </a:prstGeom>
          <a:solidFill>
            <a:srgbClr val="FFFFFF"/>
          </a:solidFill>
          <a:ln/>
        </p:spPr>
        <p:txBody>
          <a:bodyPr/>
          <a:lstStyle/>
          <a:p>
            <a:endParaRPr lang="de-DE"/>
          </a:p>
        </p:txBody>
      </p:sp>
      <p:sp>
        <p:nvSpPr>
          <p:cNvPr id="5" name="Text 3"/>
          <p:cNvSpPr/>
          <p:nvPr/>
        </p:nvSpPr>
        <p:spPr>
          <a:xfrm>
            <a:off x="2220595" y="129540"/>
            <a:ext cx="7731125" cy="4476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Shape 4"/>
          <p:cNvSpPr/>
          <p:nvPr/>
        </p:nvSpPr>
        <p:spPr>
          <a:xfrm>
            <a:off x="11540490" y="202030"/>
            <a:ext cx="360045" cy="0"/>
          </a:xfrm>
          <a:prstGeom prst="line">
            <a:avLst/>
          </a:prstGeom>
          <a:noFill/>
          <a:ln w="38100">
            <a:solidFill>
              <a:srgbClr val="FFFFFF"/>
            </a:solidFill>
            <a:prstDash val="solid"/>
            <a:headEnd type="none"/>
            <a:tailEnd type="none"/>
          </a:ln>
        </p:spPr>
        <p:txBody>
          <a:bodyPr/>
          <a:lstStyle/>
          <a:p>
            <a:endParaRPr lang="de-DE"/>
          </a:p>
        </p:txBody>
      </p:sp>
      <p:sp>
        <p:nvSpPr>
          <p:cNvPr id="7" name="Shape 5"/>
          <p:cNvSpPr/>
          <p:nvPr/>
        </p:nvSpPr>
        <p:spPr>
          <a:xfrm>
            <a:off x="11540490" y="340460"/>
            <a:ext cx="360045" cy="0"/>
          </a:xfrm>
          <a:prstGeom prst="line">
            <a:avLst/>
          </a:prstGeom>
          <a:noFill/>
          <a:ln w="38100">
            <a:solidFill>
              <a:srgbClr val="FFFFFF"/>
            </a:solidFill>
            <a:prstDash val="solid"/>
            <a:headEnd type="none"/>
            <a:tailEnd type="none"/>
          </a:ln>
        </p:spPr>
        <p:txBody>
          <a:bodyPr/>
          <a:lstStyle/>
          <a:p>
            <a:endParaRPr lang="de-DE"/>
          </a:p>
        </p:txBody>
      </p:sp>
      <p:sp>
        <p:nvSpPr>
          <p:cNvPr id="8" name="Shape 6"/>
          <p:cNvSpPr/>
          <p:nvPr/>
        </p:nvSpPr>
        <p:spPr>
          <a:xfrm>
            <a:off x="11540490" y="478890"/>
            <a:ext cx="360045" cy="0"/>
          </a:xfrm>
          <a:prstGeom prst="line">
            <a:avLst/>
          </a:prstGeom>
          <a:noFill/>
          <a:ln w="38100">
            <a:solidFill>
              <a:srgbClr val="FFFFFF"/>
            </a:solidFill>
            <a:prstDash val="solid"/>
            <a:headEnd type="none"/>
            <a:tailEnd type="none"/>
          </a:ln>
        </p:spPr>
        <p:txBody>
          <a:bodyPr/>
          <a:lstStyle/>
          <a:p>
            <a:endParaRPr lang="de-DE"/>
          </a:p>
        </p:txBody>
      </p:sp>
      <p:sp>
        <p:nvSpPr>
          <p:cNvPr id="9" name="Shape 7"/>
          <p:cNvSpPr/>
          <p:nvPr/>
        </p:nvSpPr>
        <p:spPr>
          <a:xfrm flipH="1">
            <a:off x="240030" y="154940"/>
            <a:ext cx="322580" cy="323850"/>
          </a:xfrm>
          <a:prstGeom prst="chevron">
            <a:avLst>
              <a:gd name="adj" fmla="val 69082"/>
            </a:avLst>
          </a:prstGeom>
          <a:solidFill>
            <a:srgbClr val="FFFFFF"/>
          </a:solidFill>
          <a:ln/>
        </p:spPr>
        <p:txBody>
          <a:bodyPr/>
          <a:lstStyle/>
          <a:p>
            <a:endParaRPr lang="de-DE"/>
          </a:p>
        </p:txBody>
      </p:sp>
      <p:sp>
        <p:nvSpPr>
          <p:cNvPr id="10" name="Text 8"/>
          <p:cNvSpPr/>
          <p:nvPr/>
        </p:nvSpPr>
        <p:spPr>
          <a:xfrm>
            <a:off x="240030" y="154940"/>
            <a:ext cx="322580" cy="3238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2256155" y="95558"/>
            <a:ext cx="7499985" cy="461665"/>
          </a:xfrm>
          <a:prstGeom prst="rect">
            <a:avLst/>
          </a:prstGeom>
          <a:noFill/>
          <a:ln/>
        </p:spPr>
        <p:txBody>
          <a:bodyPr wrap="square" lIns="91440" tIns="45720" rIns="91440" bIns="45720" rtlCol="0" anchor="ctr">
            <a:spAutoFit/>
          </a:bodyPr>
          <a:lstStyle/>
          <a:p>
            <a:pPr marL="0" indent="0" algn="ctr">
              <a:buNone/>
            </a:pPr>
            <a:r>
              <a:rPr sz="2400" b="1" dirty="0">
                <a:solidFill>
                  <a:schemeClr val="accent2">
                    <a:lumMod val="50000"/>
                  </a:schemeClr>
                </a:solidFill>
              </a:rPr>
              <a:t>Preparation Steps</a:t>
            </a:r>
            <a:endParaRPr lang="en-US" sz="1600" b="1" dirty="0">
              <a:solidFill>
                <a:schemeClr val="accent2">
                  <a:lumMod val="50000"/>
                </a:schemeClr>
              </a:solidFill>
            </a:endParaRPr>
          </a:p>
        </p:txBody>
      </p:sp>
      <p:sp>
        <p:nvSpPr>
          <p:cNvPr id="12" name="Shape 10"/>
          <p:cNvSpPr/>
          <p:nvPr/>
        </p:nvSpPr>
        <p:spPr>
          <a:xfrm>
            <a:off x="1713865" y="1899285"/>
            <a:ext cx="2498725" cy="3649980"/>
          </a:xfrm>
          <a:prstGeom prst="rect">
            <a:avLst/>
          </a:prstGeom>
          <a:solidFill>
            <a:schemeClr val="accent2">
              <a:lumMod val="75000"/>
            </a:schemeClr>
          </a:solidFill>
          <a:ln/>
        </p:spPr>
        <p:txBody>
          <a:bodyPr/>
          <a:lstStyle/>
          <a:p>
            <a:endParaRPr lang="de-DE"/>
          </a:p>
        </p:txBody>
      </p:sp>
      <p:sp>
        <p:nvSpPr>
          <p:cNvPr id="13" name="Text 11"/>
          <p:cNvSpPr/>
          <p:nvPr/>
        </p:nvSpPr>
        <p:spPr>
          <a:xfrm>
            <a:off x="1713865" y="1899285"/>
            <a:ext cx="2498725" cy="36499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5" name="Shape 12"/>
          <p:cNvSpPr/>
          <p:nvPr/>
        </p:nvSpPr>
        <p:spPr>
          <a:xfrm>
            <a:off x="0" y="6620510"/>
            <a:ext cx="12192000" cy="237490"/>
          </a:xfrm>
          <a:prstGeom prst="rect">
            <a:avLst/>
          </a:prstGeom>
          <a:solidFill>
            <a:schemeClr val="accent2">
              <a:lumMod val="75000"/>
            </a:schemeClr>
          </a:solidFill>
          <a:ln/>
        </p:spPr>
        <p:txBody>
          <a:bodyPr/>
          <a:lstStyle/>
          <a:p>
            <a:endParaRPr lang="de-DE"/>
          </a:p>
        </p:txBody>
      </p:sp>
      <p:sp>
        <p:nvSpPr>
          <p:cNvPr id="16" name="Text 13"/>
          <p:cNvSpPr/>
          <p:nvPr/>
        </p:nvSpPr>
        <p:spPr>
          <a:xfrm>
            <a:off x="0" y="6620510"/>
            <a:ext cx="12192000" cy="23749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7" name="Shape 14"/>
          <p:cNvSpPr/>
          <p:nvPr/>
        </p:nvSpPr>
        <p:spPr>
          <a:xfrm>
            <a:off x="5078095" y="1470025"/>
            <a:ext cx="6604000" cy="2033270"/>
          </a:xfrm>
          <a:prstGeom prst="roundRect">
            <a:avLst/>
          </a:prstGeom>
          <a:solidFill>
            <a:schemeClr val="accent2">
              <a:lumMod val="75000"/>
            </a:schemeClr>
          </a:solidFill>
          <a:ln w="28575">
            <a:solidFill>
              <a:srgbClr val="FFFFFF">
                <a:alpha val="0"/>
              </a:srgbClr>
            </a:solidFill>
            <a:prstDash val="solid"/>
          </a:ln>
        </p:spPr>
        <p:txBody>
          <a:bodyPr/>
          <a:lstStyle/>
          <a:p>
            <a:endParaRPr lang="de-DE"/>
          </a:p>
        </p:txBody>
      </p:sp>
      <p:sp>
        <p:nvSpPr>
          <p:cNvPr id="18" name="Text 15"/>
          <p:cNvSpPr/>
          <p:nvPr/>
        </p:nvSpPr>
        <p:spPr>
          <a:xfrm>
            <a:off x="5078095" y="1470025"/>
            <a:ext cx="6604000" cy="203327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9" name="Shape 16"/>
          <p:cNvSpPr/>
          <p:nvPr/>
        </p:nvSpPr>
        <p:spPr>
          <a:xfrm>
            <a:off x="4963795" y="1305560"/>
            <a:ext cx="6475730" cy="2033270"/>
          </a:xfrm>
          <a:prstGeom prst="roundRect">
            <a:avLst>
              <a:gd name="adj" fmla="val 14996"/>
            </a:avLst>
          </a:prstGeom>
          <a:solidFill>
            <a:srgbClr val="FFFFFF"/>
          </a:solidFill>
          <a:ln w="19050">
            <a:solidFill>
              <a:srgbClr val="000000"/>
            </a:solidFill>
            <a:prstDash val="solid"/>
          </a:ln>
        </p:spPr>
        <p:txBody>
          <a:bodyPr/>
          <a:lstStyle/>
          <a:p>
            <a:endParaRPr lang="de-DE"/>
          </a:p>
        </p:txBody>
      </p:sp>
      <p:sp>
        <p:nvSpPr>
          <p:cNvPr id="20" name="Text 17"/>
          <p:cNvSpPr/>
          <p:nvPr/>
        </p:nvSpPr>
        <p:spPr>
          <a:xfrm>
            <a:off x="4963795" y="1305560"/>
            <a:ext cx="6475730" cy="203327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1" name="Shape 18"/>
          <p:cNvSpPr/>
          <p:nvPr/>
        </p:nvSpPr>
        <p:spPr>
          <a:xfrm>
            <a:off x="5128260" y="3963035"/>
            <a:ext cx="6604000" cy="2033270"/>
          </a:xfrm>
          <a:prstGeom prst="roundRect">
            <a:avLst/>
          </a:prstGeom>
          <a:solidFill>
            <a:schemeClr val="accent2">
              <a:lumMod val="75000"/>
            </a:schemeClr>
          </a:solidFill>
          <a:ln w="28575">
            <a:solidFill>
              <a:srgbClr val="FFFFFF">
                <a:alpha val="0"/>
              </a:srgbClr>
            </a:solidFill>
            <a:prstDash val="solid"/>
          </a:ln>
        </p:spPr>
        <p:txBody>
          <a:bodyPr/>
          <a:lstStyle/>
          <a:p>
            <a:endParaRPr lang="de-DE"/>
          </a:p>
        </p:txBody>
      </p:sp>
      <p:sp>
        <p:nvSpPr>
          <p:cNvPr id="22" name="Text 19"/>
          <p:cNvSpPr/>
          <p:nvPr/>
        </p:nvSpPr>
        <p:spPr>
          <a:xfrm>
            <a:off x="5128260" y="3963035"/>
            <a:ext cx="6604000" cy="203327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3" name="Shape 20"/>
          <p:cNvSpPr/>
          <p:nvPr/>
        </p:nvSpPr>
        <p:spPr>
          <a:xfrm>
            <a:off x="5013960" y="3798570"/>
            <a:ext cx="6475730" cy="2033270"/>
          </a:xfrm>
          <a:prstGeom prst="roundRect">
            <a:avLst>
              <a:gd name="adj" fmla="val 14996"/>
            </a:avLst>
          </a:prstGeom>
          <a:solidFill>
            <a:srgbClr val="FFFFFF"/>
          </a:solidFill>
          <a:ln w="19050">
            <a:solidFill>
              <a:srgbClr val="000000"/>
            </a:solidFill>
            <a:prstDash val="solid"/>
          </a:ln>
        </p:spPr>
        <p:txBody>
          <a:bodyPr/>
          <a:lstStyle/>
          <a:p>
            <a:endParaRPr lang="de-DE"/>
          </a:p>
        </p:txBody>
      </p:sp>
      <p:sp>
        <p:nvSpPr>
          <p:cNvPr id="24" name="Text 21"/>
          <p:cNvSpPr/>
          <p:nvPr/>
        </p:nvSpPr>
        <p:spPr>
          <a:xfrm>
            <a:off x="5013960" y="3798570"/>
            <a:ext cx="6475730" cy="203327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5" name="Text 22"/>
          <p:cNvSpPr/>
          <p:nvPr/>
        </p:nvSpPr>
        <p:spPr>
          <a:xfrm>
            <a:off x="5013960" y="1471930"/>
            <a:ext cx="4443095" cy="400110"/>
          </a:xfrm>
          <a:prstGeom prst="rect">
            <a:avLst/>
          </a:prstGeom>
          <a:noFill/>
          <a:ln/>
        </p:spPr>
        <p:txBody>
          <a:bodyPr wrap="square" lIns="91440" tIns="45720" rIns="91440" bIns="45720" rtlCol="0" anchor="t">
            <a:spAutoFit/>
          </a:bodyPr>
          <a:lstStyle/>
          <a:p>
            <a:pPr marL="0" indent="0" algn="l">
              <a:buNone/>
            </a:pPr>
            <a:r>
              <a:rPr sz="2000" dirty="0">
                <a:solidFill>
                  <a:schemeClr val="accent2">
                    <a:lumMod val="50000"/>
                  </a:schemeClr>
                </a:solidFill>
              </a:rPr>
              <a:t>Materials Needed</a:t>
            </a:r>
            <a:endParaRPr lang="en-US" sz="1600" dirty="0">
              <a:solidFill>
                <a:schemeClr val="accent2">
                  <a:lumMod val="50000"/>
                </a:schemeClr>
              </a:solidFill>
            </a:endParaRPr>
          </a:p>
        </p:txBody>
      </p:sp>
      <p:sp>
        <p:nvSpPr>
          <p:cNvPr id="26" name="Text 23"/>
          <p:cNvSpPr/>
          <p:nvPr/>
        </p:nvSpPr>
        <p:spPr>
          <a:xfrm>
            <a:off x="5013960" y="1965325"/>
            <a:ext cx="6260465" cy="1373505"/>
          </a:xfrm>
          <a:prstGeom prst="rect">
            <a:avLst/>
          </a:prstGeom>
          <a:noFill/>
          <a:ln/>
        </p:spPr>
        <p:txBody>
          <a:bodyPr wrap="square" lIns="91440" tIns="45720" rIns="91440" bIns="45720" rtlCol="0" anchor="t"/>
          <a:lstStyle/>
          <a:p>
            <a:pPr marL="0" indent="0" algn="l">
              <a:buNone/>
            </a:pPr>
            <a:r>
              <a:rPr sz="1600" dirty="0"/>
              <a:t>Teachers need to print animal/plant cards, habitat cards, and word banks of adjectives and verbs. Prepare enough sets for groups of 2-4 students. Optional: images of animals</a:t>
            </a:r>
            <a:r>
              <a:rPr lang="hr-HR" sz="1600" dirty="0"/>
              <a:t>/</a:t>
            </a:r>
            <a:r>
              <a:rPr lang="hr-HR" sz="1600" dirty="0" err="1"/>
              <a:t>plants</a:t>
            </a:r>
            <a:r>
              <a:rPr lang="hr-HR" sz="1600" dirty="0"/>
              <a:t>,</a:t>
            </a:r>
            <a:r>
              <a:rPr sz="1600" dirty="0"/>
              <a:t> and habitats for visual support.</a:t>
            </a:r>
            <a:endParaRPr lang="en-US" dirty="0"/>
          </a:p>
        </p:txBody>
      </p:sp>
      <p:sp>
        <p:nvSpPr>
          <p:cNvPr id="27" name="Text 24"/>
          <p:cNvSpPr/>
          <p:nvPr/>
        </p:nvSpPr>
        <p:spPr>
          <a:xfrm>
            <a:off x="5064125" y="3964940"/>
            <a:ext cx="4443095" cy="400110"/>
          </a:xfrm>
          <a:prstGeom prst="rect">
            <a:avLst/>
          </a:prstGeom>
          <a:noFill/>
          <a:ln/>
        </p:spPr>
        <p:txBody>
          <a:bodyPr wrap="square" lIns="91440" tIns="45720" rIns="91440" bIns="45720" rtlCol="0" anchor="t">
            <a:spAutoFit/>
          </a:bodyPr>
          <a:lstStyle/>
          <a:p>
            <a:pPr marL="0" indent="0" algn="l">
              <a:buNone/>
            </a:pPr>
            <a:r>
              <a:rPr sz="2000" dirty="0">
                <a:solidFill>
                  <a:schemeClr val="accent2">
                    <a:lumMod val="50000"/>
                  </a:schemeClr>
                </a:solidFill>
              </a:rPr>
              <a:t>Setup Instructions</a:t>
            </a:r>
            <a:endParaRPr lang="en-US" sz="1600" dirty="0">
              <a:solidFill>
                <a:schemeClr val="accent2">
                  <a:lumMod val="50000"/>
                </a:schemeClr>
              </a:solidFill>
            </a:endParaRPr>
          </a:p>
        </p:txBody>
      </p:sp>
      <p:sp>
        <p:nvSpPr>
          <p:cNvPr id="28" name="Text 25"/>
          <p:cNvSpPr/>
          <p:nvPr/>
        </p:nvSpPr>
        <p:spPr>
          <a:xfrm>
            <a:off x="5064125" y="4458335"/>
            <a:ext cx="6260465" cy="1373505"/>
          </a:xfrm>
          <a:prstGeom prst="rect">
            <a:avLst/>
          </a:prstGeom>
          <a:noFill/>
          <a:ln/>
        </p:spPr>
        <p:txBody>
          <a:bodyPr wrap="square" lIns="91440" tIns="45720" rIns="91440" bIns="45720" rtlCol="0" anchor="t"/>
          <a:lstStyle/>
          <a:p>
            <a:pPr marL="0" indent="0" algn="l">
              <a:buNone/>
            </a:pPr>
            <a:r>
              <a:rPr sz="1600" dirty="0"/>
              <a:t>Distribute card sets to each group. Keep animal/plant cards and habitat cards in separate stacks face-down. Provide word banks for adjectives and prepositional phrases. This setup encourages collaborative learning and discovery.</a:t>
            </a:r>
            <a:endParaRPr lang="en-US" dirty="0"/>
          </a:p>
        </p:txBody>
      </p:sp>
      <p:pic>
        <p:nvPicPr>
          <p:cNvPr id="30" name="Grafik 29" descr="Ein Bild, das Säugetier, Löwe, Pelz, Cartoon enthält.&#10;&#10;KI-generierte Inhalte können fehlerhaft sein.">
            <a:extLst>
              <a:ext uri="{FF2B5EF4-FFF2-40B4-BE49-F238E27FC236}">
                <a16:creationId xmlns:a16="http://schemas.microsoft.com/office/drawing/2014/main" id="{B505D839-063E-0E7D-4447-B8CF89F84433}"/>
              </a:ext>
            </a:extLst>
          </p:cNvPr>
          <p:cNvPicPr>
            <a:picLocks noChangeAspect="1"/>
          </p:cNvPicPr>
          <p:nvPr/>
        </p:nvPicPr>
        <p:blipFill>
          <a:blip r:embed="rId3"/>
          <a:stretch>
            <a:fillRect/>
          </a:stretch>
        </p:blipFill>
        <p:spPr>
          <a:xfrm>
            <a:off x="42041" y="1102995"/>
            <a:ext cx="3860800" cy="43434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2000" cy="680720"/>
          </a:xfrm>
          <a:prstGeom prst="rect">
            <a:avLst/>
          </a:prstGeom>
          <a:solidFill>
            <a:schemeClr val="accent2">
              <a:lumMod val="75000"/>
            </a:schemeClr>
          </a:solidFill>
          <a:ln/>
        </p:spPr>
        <p:txBody>
          <a:bodyPr/>
          <a:lstStyle/>
          <a:p>
            <a:endParaRPr lang="de-DE"/>
          </a:p>
        </p:txBody>
      </p:sp>
      <p:sp>
        <p:nvSpPr>
          <p:cNvPr id="3" name="Text 1"/>
          <p:cNvSpPr/>
          <p:nvPr/>
        </p:nvSpPr>
        <p:spPr>
          <a:xfrm>
            <a:off x="0" y="0"/>
            <a:ext cx="12192000" cy="6807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2220595" y="129540"/>
            <a:ext cx="7731125" cy="447675"/>
          </a:xfrm>
          <a:prstGeom prst="roundRect">
            <a:avLst>
              <a:gd name="adj" fmla="val 50000"/>
            </a:avLst>
          </a:prstGeom>
          <a:solidFill>
            <a:srgbClr val="FFFFFF"/>
          </a:solidFill>
          <a:ln/>
        </p:spPr>
        <p:txBody>
          <a:bodyPr/>
          <a:lstStyle/>
          <a:p>
            <a:endParaRPr lang="de-DE"/>
          </a:p>
        </p:txBody>
      </p:sp>
      <p:sp>
        <p:nvSpPr>
          <p:cNvPr id="5" name="Text 3"/>
          <p:cNvSpPr/>
          <p:nvPr/>
        </p:nvSpPr>
        <p:spPr>
          <a:xfrm>
            <a:off x="2220595" y="129540"/>
            <a:ext cx="7731125" cy="4476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Shape 4"/>
          <p:cNvSpPr/>
          <p:nvPr/>
        </p:nvSpPr>
        <p:spPr>
          <a:xfrm>
            <a:off x="11540490" y="202030"/>
            <a:ext cx="360045" cy="0"/>
          </a:xfrm>
          <a:prstGeom prst="line">
            <a:avLst/>
          </a:prstGeom>
          <a:noFill/>
          <a:ln w="38100">
            <a:solidFill>
              <a:srgbClr val="FFFFFF"/>
            </a:solidFill>
            <a:prstDash val="solid"/>
            <a:headEnd type="none"/>
            <a:tailEnd type="none"/>
          </a:ln>
        </p:spPr>
        <p:txBody>
          <a:bodyPr/>
          <a:lstStyle/>
          <a:p>
            <a:endParaRPr lang="de-DE"/>
          </a:p>
        </p:txBody>
      </p:sp>
      <p:sp>
        <p:nvSpPr>
          <p:cNvPr id="7" name="Shape 5"/>
          <p:cNvSpPr/>
          <p:nvPr/>
        </p:nvSpPr>
        <p:spPr>
          <a:xfrm>
            <a:off x="11540490" y="340460"/>
            <a:ext cx="360045" cy="0"/>
          </a:xfrm>
          <a:prstGeom prst="line">
            <a:avLst/>
          </a:prstGeom>
          <a:noFill/>
          <a:ln w="38100">
            <a:solidFill>
              <a:srgbClr val="FFFFFF"/>
            </a:solidFill>
            <a:prstDash val="solid"/>
            <a:headEnd type="none"/>
            <a:tailEnd type="none"/>
          </a:ln>
        </p:spPr>
        <p:txBody>
          <a:bodyPr/>
          <a:lstStyle/>
          <a:p>
            <a:endParaRPr lang="de-DE"/>
          </a:p>
        </p:txBody>
      </p:sp>
      <p:sp>
        <p:nvSpPr>
          <p:cNvPr id="8" name="Shape 6"/>
          <p:cNvSpPr/>
          <p:nvPr/>
        </p:nvSpPr>
        <p:spPr>
          <a:xfrm>
            <a:off x="11540490" y="478890"/>
            <a:ext cx="360045" cy="0"/>
          </a:xfrm>
          <a:prstGeom prst="line">
            <a:avLst/>
          </a:prstGeom>
          <a:noFill/>
          <a:ln w="38100">
            <a:solidFill>
              <a:srgbClr val="FFFFFF"/>
            </a:solidFill>
            <a:prstDash val="solid"/>
            <a:headEnd type="none"/>
            <a:tailEnd type="none"/>
          </a:ln>
        </p:spPr>
        <p:txBody>
          <a:bodyPr/>
          <a:lstStyle/>
          <a:p>
            <a:endParaRPr lang="de-DE"/>
          </a:p>
        </p:txBody>
      </p:sp>
      <p:sp>
        <p:nvSpPr>
          <p:cNvPr id="9" name="Shape 7"/>
          <p:cNvSpPr/>
          <p:nvPr/>
        </p:nvSpPr>
        <p:spPr>
          <a:xfrm flipH="1">
            <a:off x="240030" y="154940"/>
            <a:ext cx="322580" cy="323850"/>
          </a:xfrm>
          <a:prstGeom prst="chevron">
            <a:avLst>
              <a:gd name="adj" fmla="val 69082"/>
            </a:avLst>
          </a:prstGeom>
          <a:solidFill>
            <a:srgbClr val="FFFFFF"/>
          </a:solidFill>
          <a:ln/>
        </p:spPr>
        <p:txBody>
          <a:bodyPr/>
          <a:lstStyle/>
          <a:p>
            <a:endParaRPr lang="de-DE"/>
          </a:p>
        </p:txBody>
      </p:sp>
      <p:sp>
        <p:nvSpPr>
          <p:cNvPr id="10" name="Text 8"/>
          <p:cNvSpPr/>
          <p:nvPr/>
        </p:nvSpPr>
        <p:spPr>
          <a:xfrm>
            <a:off x="240030" y="154940"/>
            <a:ext cx="322580" cy="3238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2256155" y="95558"/>
            <a:ext cx="7499985" cy="461665"/>
          </a:xfrm>
          <a:prstGeom prst="rect">
            <a:avLst/>
          </a:prstGeom>
          <a:noFill/>
          <a:ln/>
        </p:spPr>
        <p:txBody>
          <a:bodyPr wrap="square" lIns="91440" tIns="45720" rIns="91440" bIns="45720" rtlCol="0" anchor="ctr">
            <a:spAutoFit/>
          </a:bodyPr>
          <a:lstStyle/>
          <a:p>
            <a:pPr marL="0" indent="0" algn="ctr">
              <a:buNone/>
            </a:pPr>
            <a:r>
              <a:rPr sz="2400" b="1" dirty="0">
                <a:solidFill>
                  <a:schemeClr val="accent2">
                    <a:lumMod val="50000"/>
                  </a:schemeClr>
                </a:solidFill>
              </a:rPr>
              <a:t>Demonstration and Instructions</a:t>
            </a:r>
            <a:endParaRPr lang="en-US" sz="1600" b="1" dirty="0">
              <a:solidFill>
                <a:schemeClr val="accent2">
                  <a:lumMod val="50000"/>
                </a:schemeClr>
              </a:solidFill>
            </a:endParaRPr>
          </a:p>
        </p:txBody>
      </p:sp>
      <p:sp>
        <p:nvSpPr>
          <p:cNvPr id="12" name="Shape 10"/>
          <p:cNvSpPr/>
          <p:nvPr/>
        </p:nvSpPr>
        <p:spPr>
          <a:xfrm flipH="1">
            <a:off x="271145" y="3597275"/>
            <a:ext cx="4483100" cy="291465"/>
          </a:xfrm>
          <a:custGeom>
            <a:avLst/>
            <a:gdLst/>
            <a:ahLst/>
            <a:cxnLst/>
            <a:rect l="l" t="t" r="r" b="b"/>
            <a:pathLst>
              <a:path w="4483100" h="291465">
                <a:moveTo>
                  <a:pt x="8370" y="69808"/>
                </a:moveTo>
                <a:lnTo>
                  <a:pt x="4257452" y="69808"/>
                </a:lnTo>
                <a:cubicBezTo>
                  <a:pt x="4262073" y="69808"/>
                  <a:pt x="4265823" y="64508"/>
                  <a:pt x="4265823" y="57976"/>
                </a:cubicBezTo>
                <a:lnTo>
                  <a:pt x="4265823" y="11847"/>
                </a:lnTo>
                <a:cubicBezTo>
                  <a:pt x="4265823" y="3200"/>
                  <a:pt x="4272158" y="-2522"/>
                  <a:pt x="4277709" y="1111"/>
                </a:cubicBezTo>
                <a:lnTo>
                  <a:pt x="4483100" y="135551"/>
                </a:lnTo>
                <a:cubicBezTo>
                  <a:pt x="4489563" y="139780"/>
                  <a:pt x="4489563" y="152794"/>
                  <a:pt x="4483100" y="157025"/>
                </a:cubicBezTo>
                <a:lnTo>
                  <a:pt x="4277709" y="291465"/>
                </a:lnTo>
                <a:cubicBezTo>
                  <a:pt x="4272158" y="295097"/>
                  <a:pt x="4265823" y="289375"/>
                  <a:pt x="4265823" y="280728"/>
                </a:cubicBezTo>
                <a:lnTo>
                  <a:pt x="4265823" y="234598"/>
                </a:lnTo>
                <a:cubicBezTo>
                  <a:pt x="4265823" y="228066"/>
                  <a:pt x="4262073" y="222766"/>
                  <a:pt x="4257452" y="222766"/>
                </a:cubicBezTo>
                <a:lnTo>
                  <a:pt x="8370" y="222766"/>
                </a:lnTo>
                <a:cubicBezTo>
                  <a:pt x="3749" y="222766"/>
                  <a:pt x="0" y="217467"/>
                  <a:pt x="0" y="210934"/>
                </a:cubicBezTo>
                <a:lnTo>
                  <a:pt x="0" y="81640"/>
                </a:lnTo>
                <a:cubicBezTo>
                  <a:pt x="0" y="75109"/>
                  <a:pt x="3749" y="69808"/>
                  <a:pt x="8370" y="69808"/>
                </a:cubicBezTo>
              </a:path>
            </a:pathLst>
          </a:custGeom>
          <a:solidFill>
            <a:schemeClr val="accent2">
              <a:lumMod val="75000"/>
            </a:schemeClr>
          </a:solidFill>
          <a:ln w="12700">
            <a:solidFill>
              <a:srgbClr val="00B0F0"/>
            </a:solidFill>
            <a:prstDash val="solid"/>
          </a:ln>
        </p:spPr>
        <p:txBody>
          <a:bodyPr/>
          <a:lstStyle/>
          <a:p>
            <a:endParaRPr lang="de-DE"/>
          </a:p>
        </p:txBody>
      </p:sp>
      <p:sp>
        <p:nvSpPr>
          <p:cNvPr id="13" name="Text 11"/>
          <p:cNvSpPr/>
          <p:nvPr/>
        </p:nvSpPr>
        <p:spPr>
          <a:xfrm>
            <a:off x="271145" y="3597275"/>
            <a:ext cx="4483100" cy="29146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2"/>
          <p:cNvSpPr/>
          <p:nvPr/>
        </p:nvSpPr>
        <p:spPr>
          <a:xfrm>
            <a:off x="382905" y="1196975"/>
            <a:ext cx="85725" cy="343535"/>
          </a:xfrm>
          <a:prstGeom prst="rect">
            <a:avLst/>
          </a:prstGeom>
          <a:solidFill>
            <a:schemeClr val="accent2">
              <a:lumMod val="75000"/>
            </a:schemeClr>
          </a:solidFill>
          <a:ln/>
        </p:spPr>
        <p:txBody>
          <a:bodyPr/>
          <a:lstStyle/>
          <a:p>
            <a:endParaRPr lang="de-DE"/>
          </a:p>
        </p:txBody>
      </p:sp>
      <p:sp>
        <p:nvSpPr>
          <p:cNvPr id="15" name="Text 13"/>
          <p:cNvSpPr/>
          <p:nvPr/>
        </p:nvSpPr>
        <p:spPr>
          <a:xfrm>
            <a:off x="382905" y="1196975"/>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4"/>
          <p:cNvSpPr/>
          <p:nvPr/>
        </p:nvSpPr>
        <p:spPr>
          <a:xfrm>
            <a:off x="4754245" y="2317750"/>
            <a:ext cx="2683510" cy="2684107"/>
          </a:xfrm>
          <a:prstGeom prst="ellipse">
            <a:avLst/>
          </a:prstGeom>
          <a:solidFill>
            <a:srgbClr val="000000">
              <a:alpha val="0"/>
            </a:srgbClr>
          </a:solidFill>
          <a:ln w="57150">
            <a:solidFill>
              <a:schemeClr val="accent2">
                <a:lumMod val="75000"/>
              </a:schemeClr>
            </a:solidFill>
            <a:prstDash val="solid"/>
          </a:ln>
        </p:spPr>
        <p:txBody>
          <a:bodyPr/>
          <a:lstStyle/>
          <a:p>
            <a:endParaRPr lang="de-DE"/>
          </a:p>
        </p:txBody>
      </p:sp>
      <p:sp>
        <p:nvSpPr>
          <p:cNvPr id="17" name="Text 15"/>
          <p:cNvSpPr/>
          <p:nvPr/>
        </p:nvSpPr>
        <p:spPr>
          <a:xfrm>
            <a:off x="4754245" y="2317750"/>
            <a:ext cx="2683510" cy="26841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9" name="Shape 16"/>
          <p:cNvSpPr/>
          <p:nvPr/>
        </p:nvSpPr>
        <p:spPr>
          <a:xfrm>
            <a:off x="382905" y="4272915"/>
            <a:ext cx="85725" cy="343535"/>
          </a:xfrm>
          <a:prstGeom prst="rect">
            <a:avLst/>
          </a:prstGeom>
          <a:solidFill>
            <a:schemeClr val="accent2">
              <a:lumMod val="75000"/>
            </a:schemeClr>
          </a:solidFill>
          <a:ln/>
        </p:spPr>
        <p:txBody>
          <a:bodyPr/>
          <a:lstStyle/>
          <a:p>
            <a:endParaRPr lang="de-DE"/>
          </a:p>
        </p:txBody>
      </p:sp>
      <p:sp>
        <p:nvSpPr>
          <p:cNvPr id="20" name="Text 17"/>
          <p:cNvSpPr/>
          <p:nvPr/>
        </p:nvSpPr>
        <p:spPr>
          <a:xfrm>
            <a:off x="382905" y="4272915"/>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1" name="Shape 18"/>
          <p:cNvSpPr/>
          <p:nvPr/>
        </p:nvSpPr>
        <p:spPr>
          <a:xfrm>
            <a:off x="7443470" y="1256030"/>
            <a:ext cx="85725" cy="343535"/>
          </a:xfrm>
          <a:prstGeom prst="rect">
            <a:avLst/>
          </a:prstGeom>
          <a:solidFill>
            <a:schemeClr val="accent2">
              <a:lumMod val="75000"/>
            </a:schemeClr>
          </a:solidFill>
          <a:ln/>
        </p:spPr>
        <p:txBody>
          <a:bodyPr/>
          <a:lstStyle/>
          <a:p>
            <a:endParaRPr lang="de-DE"/>
          </a:p>
        </p:txBody>
      </p:sp>
      <p:sp>
        <p:nvSpPr>
          <p:cNvPr id="22" name="Text 19"/>
          <p:cNvSpPr/>
          <p:nvPr/>
        </p:nvSpPr>
        <p:spPr>
          <a:xfrm>
            <a:off x="7443470" y="1256030"/>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3" name="Shape 20"/>
          <p:cNvSpPr/>
          <p:nvPr/>
        </p:nvSpPr>
        <p:spPr>
          <a:xfrm>
            <a:off x="7443470" y="4331970"/>
            <a:ext cx="85725" cy="343535"/>
          </a:xfrm>
          <a:prstGeom prst="rect">
            <a:avLst/>
          </a:prstGeom>
          <a:solidFill>
            <a:schemeClr val="accent2">
              <a:lumMod val="75000"/>
            </a:schemeClr>
          </a:solidFill>
          <a:ln/>
        </p:spPr>
        <p:txBody>
          <a:bodyPr/>
          <a:lstStyle/>
          <a:p>
            <a:endParaRPr lang="de-DE"/>
          </a:p>
        </p:txBody>
      </p:sp>
      <p:sp>
        <p:nvSpPr>
          <p:cNvPr id="24" name="Text 21"/>
          <p:cNvSpPr/>
          <p:nvPr/>
        </p:nvSpPr>
        <p:spPr>
          <a:xfrm>
            <a:off x="7443470" y="4331970"/>
            <a:ext cx="85725" cy="34353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5" name="Shape 22"/>
          <p:cNvSpPr/>
          <p:nvPr/>
        </p:nvSpPr>
        <p:spPr>
          <a:xfrm>
            <a:off x="7437120" y="3704590"/>
            <a:ext cx="4483100" cy="291465"/>
          </a:xfrm>
          <a:custGeom>
            <a:avLst/>
            <a:gdLst/>
            <a:ahLst/>
            <a:cxnLst/>
            <a:rect l="l" t="t" r="r" b="b"/>
            <a:pathLst>
              <a:path w="4483100" h="291465">
                <a:moveTo>
                  <a:pt x="8370" y="69808"/>
                </a:moveTo>
                <a:lnTo>
                  <a:pt x="4257452" y="69808"/>
                </a:lnTo>
                <a:cubicBezTo>
                  <a:pt x="4262073" y="69808"/>
                  <a:pt x="4265823" y="64508"/>
                  <a:pt x="4265823" y="57976"/>
                </a:cubicBezTo>
                <a:lnTo>
                  <a:pt x="4265823" y="11847"/>
                </a:lnTo>
                <a:cubicBezTo>
                  <a:pt x="4265823" y="3200"/>
                  <a:pt x="4272158" y="-2522"/>
                  <a:pt x="4277709" y="1111"/>
                </a:cubicBezTo>
                <a:lnTo>
                  <a:pt x="4483100" y="135551"/>
                </a:lnTo>
                <a:cubicBezTo>
                  <a:pt x="4489563" y="139780"/>
                  <a:pt x="4489563" y="152794"/>
                  <a:pt x="4483100" y="157025"/>
                </a:cubicBezTo>
                <a:lnTo>
                  <a:pt x="4277709" y="291465"/>
                </a:lnTo>
                <a:cubicBezTo>
                  <a:pt x="4272158" y="295097"/>
                  <a:pt x="4265823" y="289375"/>
                  <a:pt x="4265823" y="280728"/>
                </a:cubicBezTo>
                <a:lnTo>
                  <a:pt x="4265823" y="234598"/>
                </a:lnTo>
                <a:cubicBezTo>
                  <a:pt x="4265823" y="228066"/>
                  <a:pt x="4262073" y="222766"/>
                  <a:pt x="4257452" y="222766"/>
                </a:cubicBezTo>
                <a:lnTo>
                  <a:pt x="8370" y="222766"/>
                </a:lnTo>
                <a:cubicBezTo>
                  <a:pt x="3749" y="222766"/>
                  <a:pt x="0" y="217467"/>
                  <a:pt x="0" y="210934"/>
                </a:cubicBezTo>
                <a:lnTo>
                  <a:pt x="0" y="81640"/>
                </a:lnTo>
                <a:cubicBezTo>
                  <a:pt x="0" y="75109"/>
                  <a:pt x="3749" y="69808"/>
                  <a:pt x="8370" y="69808"/>
                </a:cubicBezTo>
              </a:path>
            </a:pathLst>
          </a:custGeom>
          <a:solidFill>
            <a:schemeClr val="accent2">
              <a:lumMod val="75000"/>
            </a:schemeClr>
          </a:solidFill>
          <a:ln w="12700">
            <a:solidFill>
              <a:srgbClr val="00B0F0"/>
            </a:solidFill>
            <a:prstDash val="solid"/>
          </a:ln>
        </p:spPr>
        <p:txBody>
          <a:bodyPr/>
          <a:lstStyle/>
          <a:p>
            <a:endParaRPr lang="de-DE"/>
          </a:p>
        </p:txBody>
      </p:sp>
      <p:sp>
        <p:nvSpPr>
          <p:cNvPr id="26" name="Text 23"/>
          <p:cNvSpPr/>
          <p:nvPr/>
        </p:nvSpPr>
        <p:spPr>
          <a:xfrm>
            <a:off x="7437120" y="3704590"/>
            <a:ext cx="4483100" cy="29146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7" name="Text 24"/>
          <p:cNvSpPr/>
          <p:nvPr/>
        </p:nvSpPr>
        <p:spPr>
          <a:xfrm>
            <a:off x="480378" y="1148189"/>
            <a:ext cx="4358640" cy="368300"/>
          </a:xfrm>
          <a:prstGeom prst="rect">
            <a:avLst/>
          </a:prstGeom>
          <a:noFill/>
          <a:ln/>
        </p:spPr>
        <p:txBody>
          <a:bodyPr wrap="square" lIns="91440" tIns="45720" rIns="91440" bIns="45720" rtlCol="0" anchor="t">
            <a:spAutoFit/>
          </a:bodyPr>
          <a:lstStyle/>
          <a:p>
            <a:pPr marL="0" indent="0" algn="l">
              <a:buNone/>
            </a:pPr>
            <a:r>
              <a:rPr sz="2400"/>
              <a:t>Live Demonstration</a:t>
            </a:r>
            <a:endParaRPr lang="en-US" sz="1600" dirty="0"/>
          </a:p>
        </p:txBody>
      </p:sp>
      <p:sp>
        <p:nvSpPr>
          <p:cNvPr id="28" name="Text 25"/>
          <p:cNvSpPr/>
          <p:nvPr/>
        </p:nvSpPr>
        <p:spPr>
          <a:xfrm>
            <a:off x="447675" y="1614170"/>
            <a:ext cx="4306570" cy="1744980"/>
          </a:xfrm>
          <a:prstGeom prst="rect">
            <a:avLst/>
          </a:prstGeom>
          <a:noFill/>
          <a:ln/>
        </p:spPr>
        <p:txBody>
          <a:bodyPr wrap="square" lIns="91440" tIns="45720" rIns="91440" bIns="45720" rtlCol="0" anchor="t"/>
          <a:lstStyle/>
          <a:p>
            <a:pPr marL="0" indent="0" algn="l">
              <a:buNone/>
            </a:pPr>
            <a:r>
              <a:rPr sz="1600" dirty="0"/>
              <a:t>The teacher demonstrates matching an animal to its habitat: </a:t>
            </a:r>
            <a:r>
              <a:rPr lang="hr-HR" sz="1600" dirty="0"/>
              <a:t>"</a:t>
            </a:r>
            <a:r>
              <a:rPr sz="1600" dirty="0"/>
              <a:t>Lupus in silva habitat. Lupus est animal </a:t>
            </a:r>
            <a:r>
              <a:rPr sz="1600" dirty="0" err="1"/>
              <a:t>ferum</a:t>
            </a:r>
            <a:r>
              <a:rPr sz="1600" dirty="0"/>
              <a:t> et </a:t>
            </a:r>
            <a:r>
              <a:rPr sz="1600" dirty="0" err="1"/>
              <a:t>nocturnum</a:t>
            </a:r>
            <a:r>
              <a:rPr sz="1600" dirty="0"/>
              <a:t>.</a:t>
            </a:r>
            <a:r>
              <a:rPr lang="hr-HR" sz="1600" dirty="0"/>
              <a:t>"</a:t>
            </a:r>
            <a:r>
              <a:rPr sz="1600" dirty="0"/>
              <a:t> Show how to build from simple to more complex sentences with multiple adjectives.</a:t>
            </a:r>
            <a:endParaRPr lang="en-US" sz="1600" dirty="0"/>
          </a:p>
        </p:txBody>
      </p:sp>
      <p:sp>
        <p:nvSpPr>
          <p:cNvPr id="29" name="Text 26"/>
          <p:cNvSpPr/>
          <p:nvPr/>
        </p:nvSpPr>
        <p:spPr>
          <a:xfrm>
            <a:off x="480378" y="4224129"/>
            <a:ext cx="4358640" cy="368300"/>
          </a:xfrm>
          <a:prstGeom prst="rect">
            <a:avLst/>
          </a:prstGeom>
          <a:noFill/>
          <a:ln/>
        </p:spPr>
        <p:txBody>
          <a:bodyPr wrap="square" lIns="91440" tIns="45720" rIns="91440" bIns="45720" rtlCol="0" anchor="t">
            <a:spAutoFit/>
          </a:bodyPr>
          <a:lstStyle/>
          <a:p>
            <a:pPr marL="0" indent="0" algn="l">
              <a:buNone/>
            </a:pPr>
            <a:r>
              <a:rPr sz="2400"/>
              <a:t>Group Roles</a:t>
            </a:r>
            <a:endParaRPr lang="en-US" sz="1600" dirty="0"/>
          </a:p>
        </p:txBody>
      </p:sp>
      <p:sp>
        <p:nvSpPr>
          <p:cNvPr id="30" name="Text 27"/>
          <p:cNvSpPr/>
          <p:nvPr/>
        </p:nvSpPr>
        <p:spPr>
          <a:xfrm>
            <a:off x="447675" y="4690110"/>
            <a:ext cx="4306570" cy="1744980"/>
          </a:xfrm>
          <a:prstGeom prst="rect">
            <a:avLst/>
          </a:prstGeom>
          <a:noFill/>
          <a:ln/>
        </p:spPr>
        <p:txBody>
          <a:bodyPr wrap="square" lIns="91440" tIns="45720" rIns="91440" bIns="45720" rtlCol="0" anchor="t"/>
          <a:lstStyle/>
          <a:p>
            <a:pPr marL="0" indent="0" algn="l">
              <a:buNone/>
            </a:pPr>
            <a:r>
              <a:rPr sz="1600"/>
              <a:t>Assign roles: one student draws animal cards, another draws habitat cards, a third consults the word bank. Rotate roles after each round to ensure equal participation and different perspectives.</a:t>
            </a:r>
            <a:endParaRPr lang="en-US" sz="1600" dirty="0"/>
          </a:p>
        </p:txBody>
      </p:sp>
      <p:sp>
        <p:nvSpPr>
          <p:cNvPr id="31" name="Text 28"/>
          <p:cNvSpPr/>
          <p:nvPr/>
        </p:nvSpPr>
        <p:spPr>
          <a:xfrm>
            <a:off x="7540943" y="1207244"/>
            <a:ext cx="4358640" cy="368300"/>
          </a:xfrm>
          <a:prstGeom prst="rect">
            <a:avLst/>
          </a:prstGeom>
          <a:noFill/>
          <a:ln/>
        </p:spPr>
        <p:txBody>
          <a:bodyPr wrap="square" lIns="91440" tIns="45720" rIns="91440" bIns="45720" rtlCol="0" anchor="t">
            <a:spAutoFit/>
          </a:bodyPr>
          <a:lstStyle/>
          <a:p>
            <a:pPr marL="0" indent="0" algn="l">
              <a:buNone/>
            </a:pPr>
            <a:r>
              <a:rPr sz="2400"/>
              <a:t>Sentence Building</a:t>
            </a:r>
            <a:endParaRPr lang="en-US" sz="1600" dirty="0"/>
          </a:p>
        </p:txBody>
      </p:sp>
      <p:sp>
        <p:nvSpPr>
          <p:cNvPr id="32" name="Text 29"/>
          <p:cNvSpPr/>
          <p:nvPr/>
        </p:nvSpPr>
        <p:spPr>
          <a:xfrm>
            <a:off x="7508240" y="1673225"/>
            <a:ext cx="4306570" cy="1744980"/>
          </a:xfrm>
          <a:prstGeom prst="rect">
            <a:avLst/>
          </a:prstGeom>
          <a:noFill/>
          <a:ln/>
        </p:spPr>
        <p:txBody>
          <a:bodyPr wrap="square" lIns="91440" tIns="45720" rIns="91440" bIns="45720" rtlCol="0" anchor="t"/>
          <a:lstStyle/>
          <a:p>
            <a:pPr marL="0" indent="0" algn="l">
              <a:buNone/>
            </a:pPr>
            <a:r>
              <a:rPr sz="1600" dirty="0"/>
              <a:t>Start with simple sentences: </a:t>
            </a:r>
            <a:r>
              <a:rPr lang="hr-HR" sz="1600" dirty="0"/>
              <a:t>"</a:t>
            </a:r>
            <a:r>
              <a:rPr sz="1600" dirty="0"/>
              <a:t>Ursus in </a:t>
            </a:r>
            <a:r>
              <a:rPr sz="1600" dirty="0" err="1"/>
              <a:t>spelunca</a:t>
            </a:r>
            <a:r>
              <a:rPr sz="1600" dirty="0"/>
              <a:t> </a:t>
            </a:r>
            <a:r>
              <a:rPr sz="1600" dirty="0" err="1"/>
              <a:t>dormit</a:t>
            </a:r>
            <a:r>
              <a:rPr sz="1600" dirty="0"/>
              <a:t>.</a:t>
            </a:r>
            <a:r>
              <a:rPr lang="hr-HR" sz="1600" dirty="0"/>
              <a:t>"</a:t>
            </a:r>
            <a:r>
              <a:rPr sz="1600" dirty="0"/>
              <a:t> Progress to adding characteristics: </a:t>
            </a:r>
            <a:r>
              <a:rPr lang="hr-HR" sz="1600" dirty="0"/>
              <a:t>"</a:t>
            </a:r>
            <a:r>
              <a:rPr sz="1600" dirty="0"/>
              <a:t>Ursus magnus et </a:t>
            </a:r>
            <a:r>
              <a:rPr sz="1600" dirty="0" err="1"/>
              <a:t>validus</a:t>
            </a:r>
            <a:r>
              <a:rPr sz="1600" dirty="0"/>
              <a:t> in </a:t>
            </a:r>
            <a:r>
              <a:rPr sz="1600" dirty="0" err="1"/>
              <a:t>spelunca</a:t>
            </a:r>
            <a:r>
              <a:rPr sz="1600" dirty="0"/>
              <a:t> obscura </a:t>
            </a:r>
            <a:r>
              <a:rPr sz="1600" dirty="0" err="1"/>
              <a:t>hieme</a:t>
            </a:r>
            <a:r>
              <a:rPr sz="1600" dirty="0"/>
              <a:t> </a:t>
            </a:r>
            <a:r>
              <a:rPr sz="1600" dirty="0" err="1"/>
              <a:t>dormit</a:t>
            </a:r>
            <a:r>
              <a:rPr sz="1600" dirty="0"/>
              <a:t>.</a:t>
            </a:r>
            <a:r>
              <a:rPr lang="hr-HR" sz="1600" dirty="0"/>
              <a:t>"</a:t>
            </a:r>
            <a:r>
              <a:rPr sz="1600" dirty="0"/>
              <a:t> Encourage creativity and accuracy.</a:t>
            </a:r>
            <a:endParaRPr lang="en-US" sz="1600" dirty="0"/>
          </a:p>
        </p:txBody>
      </p:sp>
      <p:sp>
        <p:nvSpPr>
          <p:cNvPr id="33" name="Text 30"/>
          <p:cNvSpPr/>
          <p:nvPr/>
        </p:nvSpPr>
        <p:spPr>
          <a:xfrm>
            <a:off x="7540943" y="4283184"/>
            <a:ext cx="4358640" cy="461665"/>
          </a:xfrm>
          <a:prstGeom prst="rect">
            <a:avLst/>
          </a:prstGeom>
          <a:noFill/>
          <a:ln/>
        </p:spPr>
        <p:txBody>
          <a:bodyPr wrap="square" lIns="91440" tIns="45720" rIns="91440" bIns="45720" rtlCol="0" anchor="t">
            <a:spAutoFit/>
          </a:bodyPr>
          <a:lstStyle/>
          <a:p>
            <a:pPr marL="0" indent="0" algn="l">
              <a:buNone/>
            </a:pPr>
            <a:r>
              <a:rPr sz="2400"/>
              <a:t>Optional Extensions</a:t>
            </a:r>
            <a:endParaRPr lang="en-US" sz="1600" dirty="0"/>
          </a:p>
        </p:txBody>
      </p:sp>
      <p:sp>
        <p:nvSpPr>
          <p:cNvPr id="34" name="Text 31"/>
          <p:cNvSpPr/>
          <p:nvPr/>
        </p:nvSpPr>
        <p:spPr>
          <a:xfrm>
            <a:off x="7508240" y="4749165"/>
            <a:ext cx="4306570" cy="1744980"/>
          </a:xfrm>
          <a:prstGeom prst="rect">
            <a:avLst/>
          </a:prstGeom>
          <a:noFill/>
          <a:ln/>
        </p:spPr>
        <p:txBody>
          <a:bodyPr wrap="square" lIns="91440" tIns="45720" rIns="91440" bIns="45720" rtlCol="0" anchor="t"/>
          <a:lstStyle/>
          <a:p>
            <a:pPr marL="0" indent="0">
              <a:buNone/>
            </a:pPr>
            <a:r>
              <a:rPr sz="1600"/>
              <a:t>Add behavioral verbs (pascitur, venatur, volat), seasonal information (vere, hieme, aestate), food chains (leo cervum venatur), or comparative sentences (Lupus velocior est quam ursus).</a:t>
            </a:r>
            <a:endParaRPr lang="en-US" sz="1600" dirty="0"/>
          </a:p>
        </p:txBody>
      </p:sp>
      <p:pic>
        <p:nvPicPr>
          <p:cNvPr id="36" name="Grafik 35" descr="Ein Bild, das Pflanze, Weihnachtsbaum, Nadelbaum, Baum enthält.&#10;&#10;KI-generierte Inhalte können fehlerhaft sein.">
            <a:extLst>
              <a:ext uri="{FF2B5EF4-FFF2-40B4-BE49-F238E27FC236}">
                <a16:creationId xmlns:a16="http://schemas.microsoft.com/office/drawing/2014/main" id="{A434DDF5-5BCF-E996-7171-A5358C9883F8}"/>
              </a:ext>
            </a:extLst>
          </p:cNvPr>
          <p:cNvPicPr>
            <a:picLocks noChangeAspect="1"/>
          </p:cNvPicPr>
          <p:nvPr/>
        </p:nvPicPr>
        <p:blipFill>
          <a:blip r:embed="rId3"/>
          <a:stretch>
            <a:fillRect/>
          </a:stretch>
        </p:blipFill>
        <p:spPr>
          <a:xfrm>
            <a:off x="5014606" y="1995483"/>
            <a:ext cx="2181225" cy="3626172"/>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2000" cy="680720"/>
          </a:xfrm>
          <a:prstGeom prst="rect">
            <a:avLst/>
          </a:prstGeom>
          <a:solidFill>
            <a:schemeClr val="accent2">
              <a:lumMod val="75000"/>
            </a:schemeClr>
          </a:solidFill>
          <a:ln/>
        </p:spPr>
        <p:txBody>
          <a:bodyPr/>
          <a:lstStyle/>
          <a:p>
            <a:endParaRPr lang="de-DE"/>
          </a:p>
        </p:txBody>
      </p:sp>
      <p:sp>
        <p:nvSpPr>
          <p:cNvPr id="3" name="Text 1"/>
          <p:cNvSpPr/>
          <p:nvPr/>
        </p:nvSpPr>
        <p:spPr>
          <a:xfrm>
            <a:off x="0" y="0"/>
            <a:ext cx="12192000" cy="6807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2220595" y="129540"/>
            <a:ext cx="7731125" cy="447675"/>
          </a:xfrm>
          <a:prstGeom prst="roundRect">
            <a:avLst>
              <a:gd name="adj" fmla="val 50000"/>
            </a:avLst>
          </a:prstGeom>
          <a:solidFill>
            <a:srgbClr val="FFFFFF"/>
          </a:solidFill>
          <a:ln/>
        </p:spPr>
        <p:txBody>
          <a:bodyPr/>
          <a:lstStyle/>
          <a:p>
            <a:endParaRPr lang="de-DE"/>
          </a:p>
        </p:txBody>
      </p:sp>
      <p:sp>
        <p:nvSpPr>
          <p:cNvPr id="5" name="Text 3"/>
          <p:cNvSpPr/>
          <p:nvPr/>
        </p:nvSpPr>
        <p:spPr>
          <a:xfrm>
            <a:off x="2220595" y="129540"/>
            <a:ext cx="7731125" cy="4476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Shape 4"/>
          <p:cNvSpPr/>
          <p:nvPr/>
        </p:nvSpPr>
        <p:spPr>
          <a:xfrm>
            <a:off x="11540490" y="202030"/>
            <a:ext cx="360045" cy="0"/>
          </a:xfrm>
          <a:prstGeom prst="line">
            <a:avLst/>
          </a:prstGeom>
          <a:noFill/>
          <a:ln w="38100">
            <a:solidFill>
              <a:srgbClr val="FFFFFF"/>
            </a:solidFill>
            <a:prstDash val="solid"/>
            <a:headEnd type="none"/>
            <a:tailEnd type="none"/>
          </a:ln>
        </p:spPr>
        <p:txBody>
          <a:bodyPr/>
          <a:lstStyle/>
          <a:p>
            <a:endParaRPr lang="de-DE"/>
          </a:p>
        </p:txBody>
      </p:sp>
      <p:sp>
        <p:nvSpPr>
          <p:cNvPr id="7" name="Shape 5"/>
          <p:cNvSpPr/>
          <p:nvPr/>
        </p:nvSpPr>
        <p:spPr>
          <a:xfrm>
            <a:off x="11540490" y="340460"/>
            <a:ext cx="360045" cy="0"/>
          </a:xfrm>
          <a:prstGeom prst="line">
            <a:avLst/>
          </a:prstGeom>
          <a:noFill/>
          <a:ln w="38100">
            <a:solidFill>
              <a:srgbClr val="FFFFFF"/>
            </a:solidFill>
            <a:prstDash val="solid"/>
            <a:headEnd type="none"/>
            <a:tailEnd type="none"/>
          </a:ln>
        </p:spPr>
        <p:txBody>
          <a:bodyPr/>
          <a:lstStyle/>
          <a:p>
            <a:endParaRPr lang="de-DE"/>
          </a:p>
        </p:txBody>
      </p:sp>
      <p:sp>
        <p:nvSpPr>
          <p:cNvPr id="8" name="Shape 6"/>
          <p:cNvSpPr/>
          <p:nvPr/>
        </p:nvSpPr>
        <p:spPr>
          <a:xfrm>
            <a:off x="11540490" y="478890"/>
            <a:ext cx="360045" cy="0"/>
          </a:xfrm>
          <a:prstGeom prst="line">
            <a:avLst/>
          </a:prstGeom>
          <a:noFill/>
          <a:ln w="38100">
            <a:solidFill>
              <a:srgbClr val="FFFFFF"/>
            </a:solidFill>
            <a:prstDash val="solid"/>
            <a:headEnd type="none"/>
            <a:tailEnd type="none"/>
          </a:ln>
        </p:spPr>
        <p:txBody>
          <a:bodyPr/>
          <a:lstStyle/>
          <a:p>
            <a:endParaRPr lang="de-DE"/>
          </a:p>
        </p:txBody>
      </p:sp>
      <p:sp>
        <p:nvSpPr>
          <p:cNvPr id="9" name="Shape 7"/>
          <p:cNvSpPr/>
          <p:nvPr/>
        </p:nvSpPr>
        <p:spPr>
          <a:xfrm flipH="1">
            <a:off x="240030" y="154940"/>
            <a:ext cx="322580" cy="323850"/>
          </a:xfrm>
          <a:prstGeom prst="chevron">
            <a:avLst>
              <a:gd name="adj" fmla="val 69082"/>
            </a:avLst>
          </a:prstGeom>
          <a:solidFill>
            <a:srgbClr val="FFFFFF"/>
          </a:solidFill>
          <a:ln/>
        </p:spPr>
        <p:txBody>
          <a:bodyPr/>
          <a:lstStyle/>
          <a:p>
            <a:endParaRPr lang="de-DE"/>
          </a:p>
        </p:txBody>
      </p:sp>
      <p:sp>
        <p:nvSpPr>
          <p:cNvPr id="10" name="Text 8"/>
          <p:cNvSpPr/>
          <p:nvPr/>
        </p:nvSpPr>
        <p:spPr>
          <a:xfrm>
            <a:off x="240030" y="154940"/>
            <a:ext cx="322580" cy="3238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2256155" y="95558"/>
            <a:ext cx="7499985" cy="461665"/>
          </a:xfrm>
          <a:prstGeom prst="rect">
            <a:avLst/>
          </a:prstGeom>
          <a:noFill/>
          <a:ln/>
        </p:spPr>
        <p:txBody>
          <a:bodyPr wrap="square" lIns="91440" tIns="45720" rIns="91440" bIns="45720" rtlCol="0" anchor="ctr">
            <a:spAutoFit/>
          </a:bodyPr>
          <a:lstStyle/>
          <a:p>
            <a:pPr marL="0" indent="0" algn="ctr">
              <a:buNone/>
            </a:pPr>
            <a:r>
              <a:rPr sz="2400" b="1" dirty="0">
                <a:solidFill>
                  <a:schemeClr val="accent2">
                    <a:lumMod val="50000"/>
                  </a:schemeClr>
                </a:solidFill>
              </a:rPr>
              <a:t>Whole-Class Sharing</a:t>
            </a:r>
            <a:endParaRPr lang="en-US" sz="1600" b="1" dirty="0">
              <a:solidFill>
                <a:schemeClr val="accent2">
                  <a:lumMod val="50000"/>
                </a:schemeClr>
              </a:solidFill>
            </a:endParaRPr>
          </a:p>
        </p:txBody>
      </p:sp>
      <p:sp>
        <p:nvSpPr>
          <p:cNvPr id="12" name="Shape 10"/>
          <p:cNvSpPr/>
          <p:nvPr/>
        </p:nvSpPr>
        <p:spPr>
          <a:xfrm>
            <a:off x="669925" y="1690370"/>
            <a:ext cx="3071495" cy="644525"/>
          </a:xfrm>
          <a:prstGeom prst="roundRect">
            <a:avLst>
              <a:gd name="adj" fmla="val 16763"/>
            </a:avLst>
          </a:prstGeom>
          <a:solidFill>
            <a:schemeClr val="accent2">
              <a:lumMod val="75000"/>
            </a:schemeClr>
          </a:solidFill>
          <a:ln/>
        </p:spPr>
        <p:txBody>
          <a:bodyPr/>
          <a:lstStyle/>
          <a:p>
            <a:endParaRPr lang="de-DE"/>
          </a:p>
        </p:txBody>
      </p:sp>
      <p:sp>
        <p:nvSpPr>
          <p:cNvPr id="13" name="Text 11"/>
          <p:cNvSpPr/>
          <p:nvPr/>
        </p:nvSpPr>
        <p:spPr>
          <a:xfrm>
            <a:off x="669925" y="1690370"/>
            <a:ext cx="3071495" cy="64452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2"/>
          <p:cNvSpPr/>
          <p:nvPr/>
        </p:nvSpPr>
        <p:spPr>
          <a:xfrm>
            <a:off x="8541385" y="1690370"/>
            <a:ext cx="3071495" cy="644525"/>
          </a:xfrm>
          <a:prstGeom prst="roundRect">
            <a:avLst>
              <a:gd name="adj" fmla="val 16763"/>
            </a:avLst>
          </a:prstGeom>
          <a:solidFill>
            <a:schemeClr val="accent2">
              <a:lumMod val="75000"/>
            </a:schemeClr>
          </a:solidFill>
          <a:ln/>
        </p:spPr>
        <p:txBody>
          <a:bodyPr/>
          <a:lstStyle/>
          <a:p>
            <a:endParaRPr lang="de-DE"/>
          </a:p>
        </p:txBody>
      </p:sp>
      <p:sp>
        <p:nvSpPr>
          <p:cNvPr id="15" name="Text 13"/>
          <p:cNvSpPr/>
          <p:nvPr/>
        </p:nvSpPr>
        <p:spPr>
          <a:xfrm>
            <a:off x="8541385" y="1690370"/>
            <a:ext cx="3071495" cy="64452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4"/>
          <p:cNvSpPr/>
          <p:nvPr/>
        </p:nvSpPr>
        <p:spPr>
          <a:xfrm>
            <a:off x="0" y="6620510"/>
            <a:ext cx="12192000" cy="237490"/>
          </a:xfrm>
          <a:prstGeom prst="rect">
            <a:avLst/>
          </a:prstGeom>
          <a:solidFill>
            <a:schemeClr val="accent2">
              <a:lumMod val="75000"/>
            </a:schemeClr>
          </a:solidFill>
          <a:ln/>
        </p:spPr>
        <p:txBody>
          <a:bodyPr/>
          <a:lstStyle/>
          <a:p>
            <a:endParaRPr lang="de-DE"/>
          </a:p>
        </p:txBody>
      </p:sp>
      <p:sp>
        <p:nvSpPr>
          <p:cNvPr id="17" name="Text 15"/>
          <p:cNvSpPr/>
          <p:nvPr/>
        </p:nvSpPr>
        <p:spPr>
          <a:xfrm>
            <a:off x="0" y="6620510"/>
            <a:ext cx="12192000" cy="23749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9" name="Text 16"/>
          <p:cNvSpPr/>
          <p:nvPr/>
        </p:nvSpPr>
        <p:spPr>
          <a:xfrm>
            <a:off x="1104265" y="1689735"/>
            <a:ext cx="2200275" cy="645160"/>
          </a:xfrm>
          <a:prstGeom prst="rect">
            <a:avLst/>
          </a:prstGeom>
          <a:noFill/>
          <a:ln/>
        </p:spPr>
        <p:txBody>
          <a:bodyPr wrap="square" lIns="91440" tIns="45720" rIns="91440" bIns="45720" rtlCol="0" anchor="t"/>
          <a:lstStyle/>
          <a:p>
            <a:pPr marL="0" indent="0" algn="ctr">
              <a:buNone/>
            </a:pPr>
            <a:r>
              <a:rPr sz="1800"/>
              <a:t>Volunteer Presentations</a:t>
            </a:r>
            <a:endParaRPr lang="en-US" sz="1600" dirty="0"/>
          </a:p>
        </p:txBody>
      </p:sp>
      <p:sp>
        <p:nvSpPr>
          <p:cNvPr id="20" name="Text 17"/>
          <p:cNvSpPr/>
          <p:nvPr/>
        </p:nvSpPr>
        <p:spPr>
          <a:xfrm>
            <a:off x="669290" y="2454910"/>
            <a:ext cx="3070860" cy="2637790"/>
          </a:xfrm>
          <a:prstGeom prst="rect">
            <a:avLst/>
          </a:prstGeom>
          <a:noFill/>
          <a:ln/>
        </p:spPr>
        <p:txBody>
          <a:bodyPr wrap="square" lIns="91440" tIns="45720" rIns="91440" bIns="45720" rtlCol="0" anchor="t"/>
          <a:lstStyle/>
          <a:p>
            <a:pPr marL="0" indent="0" algn="l">
              <a:buNone/>
            </a:pPr>
            <a:r>
              <a:rPr sz="1600"/>
              <a:t>Invite three volunteer groups to present their best animal-habitat descriptions. The class listens and identifies the animal being described. This reinforces vocabulary and develops listening comprehension skills.</a:t>
            </a:r>
            <a:endParaRPr lang="en-US" sz="1600" dirty="0"/>
          </a:p>
        </p:txBody>
      </p:sp>
      <p:sp>
        <p:nvSpPr>
          <p:cNvPr id="21" name="Text 18"/>
          <p:cNvSpPr/>
          <p:nvPr/>
        </p:nvSpPr>
        <p:spPr>
          <a:xfrm>
            <a:off x="8975725" y="1689735"/>
            <a:ext cx="2200275" cy="645160"/>
          </a:xfrm>
          <a:prstGeom prst="rect">
            <a:avLst/>
          </a:prstGeom>
          <a:noFill/>
          <a:ln/>
        </p:spPr>
        <p:txBody>
          <a:bodyPr wrap="square" lIns="91440" tIns="45720" rIns="91440" bIns="45720" rtlCol="0" anchor="t"/>
          <a:lstStyle/>
          <a:p>
            <a:pPr marL="0" indent="0" algn="ctr">
              <a:buNone/>
            </a:pPr>
            <a:r>
              <a:rPr sz="1800"/>
              <a:t>Grammar Reinforcement</a:t>
            </a:r>
            <a:endParaRPr lang="en-US" sz="1600" dirty="0"/>
          </a:p>
        </p:txBody>
      </p:sp>
      <p:sp>
        <p:nvSpPr>
          <p:cNvPr id="22" name="Text 19"/>
          <p:cNvSpPr/>
          <p:nvPr/>
        </p:nvSpPr>
        <p:spPr>
          <a:xfrm>
            <a:off x="8540750" y="2454910"/>
            <a:ext cx="3070860" cy="2637790"/>
          </a:xfrm>
          <a:prstGeom prst="rect">
            <a:avLst/>
          </a:prstGeom>
          <a:noFill/>
          <a:ln/>
        </p:spPr>
        <p:txBody>
          <a:bodyPr wrap="square" lIns="91440" tIns="45720" rIns="91440" bIns="45720" rtlCol="0" anchor="t"/>
          <a:lstStyle/>
          <a:p>
            <a:pPr marL="0" indent="0" algn="l">
              <a:buNone/>
            </a:pPr>
            <a:r>
              <a:rPr sz="1600"/>
              <a:t>Highlight correct adjective agreement (ferus, fera, ferum), prepositional phrases (in silva, sub terra), case usage, and creative vocabulary choices. Praise accurate biological knowledge and Latin expression.</a:t>
            </a:r>
            <a:endParaRPr lang="en-US" sz="1600" dirty="0"/>
          </a:p>
        </p:txBody>
      </p:sp>
      <p:pic>
        <p:nvPicPr>
          <p:cNvPr id="24" name="Grafik 23" descr="Ein Bild, das Säugetier, Elefant, Elefanten und Mammuts, Indischer Elefant enthält.&#10;&#10;KI-generierte Inhalte können fehlerhaft sein.">
            <a:extLst>
              <a:ext uri="{FF2B5EF4-FFF2-40B4-BE49-F238E27FC236}">
                <a16:creationId xmlns:a16="http://schemas.microsoft.com/office/drawing/2014/main" id="{24AD998B-8249-01C8-86D9-2965F5497173}"/>
              </a:ext>
            </a:extLst>
          </p:cNvPr>
          <p:cNvPicPr>
            <a:picLocks noChangeAspect="1"/>
          </p:cNvPicPr>
          <p:nvPr/>
        </p:nvPicPr>
        <p:blipFill>
          <a:blip r:embed="rId3"/>
          <a:stretch>
            <a:fillRect/>
          </a:stretch>
        </p:blipFill>
        <p:spPr>
          <a:xfrm>
            <a:off x="4233348" y="653415"/>
            <a:ext cx="4154170" cy="5727347"/>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0" name="Grafik 19" descr="Ein Bild, das Säugetier, Waschbär, Kleinbären, Schnauze enthält.&#10;&#10;KI-generierte Inhalte können fehlerhaft sein.">
            <a:extLst>
              <a:ext uri="{FF2B5EF4-FFF2-40B4-BE49-F238E27FC236}">
                <a16:creationId xmlns:a16="http://schemas.microsoft.com/office/drawing/2014/main" id="{ECA54EC3-B55A-1AAB-5C4A-34B5FAE06D4E}"/>
              </a:ext>
            </a:extLst>
          </p:cNvPr>
          <p:cNvPicPr>
            <a:picLocks noChangeAspect="1"/>
          </p:cNvPicPr>
          <p:nvPr/>
        </p:nvPicPr>
        <p:blipFill>
          <a:blip r:embed="rId3"/>
          <a:stretch>
            <a:fillRect/>
          </a:stretch>
        </p:blipFill>
        <p:spPr>
          <a:xfrm>
            <a:off x="4623115" y="1442304"/>
            <a:ext cx="3103430" cy="4788148"/>
          </a:xfrm>
          <a:prstGeom prst="rect">
            <a:avLst/>
          </a:prstGeom>
        </p:spPr>
      </p:pic>
      <p:sp>
        <p:nvSpPr>
          <p:cNvPr id="3" name="Shape 0"/>
          <p:cNvSpPr/>
          <p:nvPr/>
        </p:nvSpPr>
        <p:spPr>
          <a:xfrm>
            <a:off x="2047240" y="5053965"/>
            <a:ext cx="8642985" cy="1199515"/>
          </a:xfrm>
          <a:prstGeom prst="roundRect">
            <a:avLst>
              <a:gd name="adj" fmla="val 50000"/>
            </a:avLst>
          </a:prstGeom>
          <a:solidFill>
            <a:schemeClr val="accent2">
              <a:lumMod val="75000"/>
            </a:schemeClr>
          </a:solidFill>
          <a:ln w="57150">
            <a:solidFill>
              <a:srgbClr val="FFFFFF">
                <a:alpha val="0"/>
              </a:srgbClr>
            </a:solidFill>
            <a:prstDash val="solid"/>
          </a:ln>
        </p:spPr>
        <p:txBody>
          <a:bodyPr/>
          <a:lstStyle/>
          <a:p>
            <a:endParaRPr lang="de-DE"/>
          </a:p>
        </p:txBody>
      </p:sp>
      <p:sp>
        <p:nvSpPr>
          <p:cNvPr id="4" name="Text 1"/>
          <p:cNvSpPr/>
          <p:nvPr/>
        </p:nvSpPr>
        <p:spPr>
          <a:xfrm>
            <a:off x="2047240" y="5053965"/>
            <a:ext cx="8642985" cy="119951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5" name="Shape 2"/>
          <p:cNvSpPr/>
          <p:nvPr/>
        </p:nvSpPr>
        <p:spPr>
          <a:xfrm>
            <a:off x="1920240" y="4884420"/>
            <a:ext cx="8642985" cy="1199515"/>
          </a:xfrm>
          <a:prstGeom prst="roundRect">
            <a:avLst>
              <a:gd name="adj" fmla="val 50000"/>
            </a:avLst>
          </a:prstGeom>
          <a:solidFill>
            <a:srgbClr val="FFFFFF"/>
          </a:solidFill>
          <a:ln w="57150">
            <a:solidFill>
              <a:srgbClr val="217115"/>
            </a:solidFill>
            <a:prstDash val="solid"/>
          </a:ln>
        </p:spPr>
        <p:txBody>
          <a:bodyPr/>
          <a:lstStyle/>
          <a:p>
            <a:endParaRPr lang="de-DE"/>
          </a:p>
        </p:txBody>
      </p:sp>
      <p:sp>
        <p:nvSpPr>
          <p:cNvPr id="6" name="Text 3"/>
          <p:cNvSpPr/>
          <p:nvPr/>
        </p:nvSpPr>
        <p:spPr>
          <a:xfrm>
            <a:off x="1920240" y="4884420"/>
            <a:ext cx="8642985" cy="119951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7" name="Text 4"/>
          <p:cNvSpPr/>
          <p:nvPr/>
        </p:nvSpPr>
        <p:spPr>
          <a:xfrm>
            <a:off x="1920240" y="5038199"/>
            <a:ext cx="8643620" cy="830997"/>
          </a:xfrm>
          <a:prstGeom prst="rect">
            <a:avLst/>
          </a:prstGeom>
          <a:noFill/>
          <a:ln/>
        </p:spPr>
        <p:txBody>
          <a:bodyPr wrap="square" lIns="91440" tIns="45720" rIns="91440" bIns="45720" rtlCol="0" anchor="ctr">
            <a:spAutoFit/>
          </a:bodyPr>
          <a:lstStyle/>
          <a:p>
            <a:pPr marL="0" indent="0" algn="ctr">
              <a:buNone/>
            </a:pPr>
            <a:r>
              <a:rPr lang="hr-HR" sz="4800" b="1" dirty="0">
                <a:solidFill>
                  <a:schemeClr val="accent3">
                    <a:lumMod val="50000"/>
                  </a:schemeClr>
                </a:solidFill>
              </a:rPr>
              <a:t>MATCHING GAME</a:t>
            </a:r>
            <a:endParaRPr lang="en-US" sz="4800" dirty="0">
              <a:solidFill>
                <a:schemeClr val="accent3">
                  <a:lumMod val="50000"/>
                </a:schemeClr>
              </a:solidFill>
            </a:endParaRPr>
          </a:p>
        </p:txBody>
      </p:sp>
      <p:sp>
        <p:nvSpPr>
          <p:cNvPr id="8" name="Text 5"/>
          <p:cNvSpPr/>
          <p:nvPr/>
        </p:nvSpPr>
        <p:spPr>
          <a:xfrm>
            <a:off x="3447415" y="304483"/>
            <a:ext cx="5640070" cy="1012825"/>
          </a:xfrm>
          <a:prstGeom prst="rect">
            <a:avLst/>
          </a:prstGeom>
          <a:noFill/>
          <a:ln/>
        </p:spPr>
        <p:txBody>
          <a:bodyPr wrap="square" lIns="91440" tIns="45720" rIns="91440" bIns="45720" rtlCol="0" anchor="ctr">
            <a:spAutoFit/>
          </a:bodyPr>
          <a:lstStyle/>
          <a:p>
            <a:pPr marL="0" indent="0" algn="ctr">
              <a:lnSpc>
                <a:spcPct val="100000"/>
              </a:lnSpc>
              <a:buNone/>
            </a:pPr>
            <a:endParaRPr lang="en-US" sz="1600" dirty="0"/>
          </a:p>
        </p:txBody>
      </p:sp>
      <p:sp>
        <p:nvSpPr>
          <p:cNvPr id="9" name="Shape 6"/>
          <p:cNvSpPr/>
          <p:nvPr/>
        </p:nvSpPr>
        <p:spPr>
          <a:xfrm>
            <a:off x="291465" y="607504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0" name="Shape 7"/>
          <p:cNvSpPr/>
          <p:nvPr/>
        </p:nvSpPr>
        <p:spPr>
          <a:xfrm>
            <a:off x="291465" y="630872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1" name="Shape 8"/>
          <p:cNvSpPr/>
          <p:nvPr/>
        </p:nvSpPr>
        <p:spPr>
          <a:xfrm>
            <a:off x="291465" y="6542405"/>
            <a:ext cx="607496" cy="0"/>
          </a:xfrm>
          <a:prstGeom prst="line">
            <a:avLst/>
          </a:prstGeom>
          <a:noFill/>
          <a:ln w="57150">
            <a:solidFill>
              <a:schemeClr val="accent2">
                <a:lumMod val="75000"/>
              </a:schemeClr>
            </a:solidFill>
            <a:prstDash val="solid"/>
            <a:headEnd type="none"/>
            <a:tailEnd type="none"/>
          </a:ln>
        </p:spPr>
        <p:txBody>
          <a:bodyPr/>
          <a:lstStyle/>
          <a:p>
            <a:endParaRPr lang="de-DE"/>
          </a:p>
        </p:txBody>
      </p:sp>
      <p:sp>
        <p:nvSpPr>
          <p:cNvPr id="12" name="Shape 9"/>
          <p:cNvSpPr/>
          <p:nvPr/>
        </p:nvSpPr>
        <p:spPr>
          <a:xfrm>
            <a:off x="29146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13" name="Text 10"/>
          <p:cNvSpPr/>
          <p:nvPr/>
        </p:nvSpPr>
        <p:spPr>
          <a:xfrm>
            <a:off x="29146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1"/>
          <p:cNvSpPr/>
          <p:nvPr/>
        </p:nvSpPr>
        <p:spPr>
          <a:xfrm>
            <a:off x="1251585" y="202565"/>
            <a:ext cx="337185" cy="337185"/>
          </a:xfrm>
          <a:prstGeom prst="ellipse">
            <a:avLst/>
          </a:prstGeom>
          <a:solidFill>
            <a:srgbClr val="FFFFFF"/>
          </a:solidFill>
          <a:ln w="19050">
            <a:solidFill>
              <a:schemeClr val="accent2">
                <a:lumMod val="75000"/>
              </a:schemeClr>
            </a:solidFill>
            <a:prstDash val="solid"/>
          </a:ln>
        </p:spPr>
        <p:txBody>
          <a:bodyPr/>
          <a:lstStyle/>
          <a:p>
            <a:endParaRPr lang="de-DE"/>
          </a:p>
        </p:txBody>
      </p:sp>
      <p:sp>
        <p:nvSpPr>
          <p:cNvPr id="15" name="Text 12"/>
          <p:cNvSpPr/>
          <p:nvPr/>
        </p:nvSpPr>
        <p:spPr>
          <a:xfrm>
            <a:off x="125158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3"/>
          <p:cNvSpPr/>
          <p:nvPr/>
        </p:nvSpPr>
        <p:spPr>
          <a:xfrm>
            <a:off x="77152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7" name="Text 14"/>
          <p:cNvSpPr/>
          <p:nvPr/>
        </p:nvSpPr>
        <p:spPr>
          <a:xfrm>
            <a:off x="77152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5"/>
          <p:cNvSpPr/>
          <p:nvPr/>
        </p:nvSpPr>
        <p:spPr>
          <a:xfrm>
            <a:off x="1731645" y="202565"/>
            <a:ext cx="337185" cy="337185"/>
          </a:xfrm>
          <a:prstGeom prst="ellipse">
            <a:avLst/>
          </a:prstGeom>
          <a:solidFill>
            <a:schemeClr val="accent2">
              <a:lumMod val="75000"/>
            </a:schemeClr>
          </a:solidFill>
          <a:ln w="19050">
            <a:solidFill>
              <a:srgbClr val="FFFFFF"/>
            </a:solidFill>
            <a:prstDash val="solid"/>
          </a:ln>
        </p:spPr>
        <p:txBody>
          <a:bodyPr/>
          <a:lstStyle/>
          <a:p>
            <a:endParaRPr lang="de-DE"/>
          </a:p>
        </p:txBody>
      </p:sp>
      <p:sp>
        <p:nvSpPr>
          <p:cNvPr id="19" name="Text 16"/>
          <p:cNvSpPr/>
          <p:nvPr/>
        </p:nvSpPr>
        <p:spPr>
          <a:xfrm>
            <a:off x="1731645" y="202565"/>
            <a:ext cx="337185" cy="337185"/>
          </a:xfrm>
          <a:prstGeom prst="rect">
            <a:avLst/>
          </a:prstGeom>
          <a:noFill/>
          <a:ln/>
        </p:spPr>
        <p:txBody>
          <a:bodyPr wrap="square" lIns="45720" tIns="91440" rIns="91440" bIns="45720" rtlCol="0" anchor="ctr"/>
          <a:lstStyle/>
          <a:p>
            <a:pPr marL="0" indent="0">
              <a:lnSpc>
                <a:spcPct val="100000"/>
              </a:lnSpc>
              <a:buNone/>
            </a:pP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2000" cy="680720"/>
          </a:xfrm>
          <a:prstGeom prst="rect">
            <a:avLst/>
          </a:prstGeom>
          <a:solidFill>
            <a:srgbClr val="217115"/>
          </a:solidFill>
          <a:ln/>
        </p:spPr>
        <p:txBody>
          <a:bodyPr/>
          <a:lstStyle/>
          <a:p>
            <a:endParaRPr lang="de-DE"/>
          </a:p>
        </p:txBody>
      </p:sp>
      <p:sp>
        <p:nvSpPr>
          <p:cNvPr id="3" name="Text 1"/>
          <p:cNvSpPr/>
          <p:nvPr/>
        </p:nvSpPr>
        <p:spPr>
          <a:xfrm>
            <a:off x="0" y="0"/>
            <a:ext cx="12192000" cy="68072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4" name="Shape 2"/>
          <p:cNvSpPr/>
          <p:nvPr/>
        </p:nvSpPr>
        <p:spPr>
          <a:xfrm>
            <a:off x="2220595" y="129540"/>
            <a:ext cx="7731125" cy="447675"/>
          </a:xfrm>
          <a:prstGeom prst="roundRect">
            <a:avLst>
              <a:gd name="adj" fmla="val 50000"/>
            </a:avLst>
          </a:prstGeom>
          <a:solidFill>
            <a:srgbClr val="FFFFFF"/>
          </a:solidFill>
          <a:ln/>
        </p:spPr>
        <p:txBody>
          <a:bodyPr/>
          <a:lstStyle/>
          <a:p>
            <a:endParaRPr lang="de-DE"/>
          </a:p>
        </p:txBody>
      </p:sp>
      <p:sp>
        <p:nvSpPr>
          <p:cNvPr id="5" name="Text 3"/>
          <p:cNvSpPr/>
          <p:nvPr/>
        </p:nvSpPr>
        <p:spPr>
          <a:xfrm>
            <a:off x="2220595" y="129540"/>
            <a:ext cx="7731125" cy="447675"/>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6" name="Shape 4"/>
          <p:cNvSpPr/>
          <p:nvPr/>
        </p:nvSpPr>
        <p:spPr>
          <a:xfrm>
            <a:off x="11540490" y="202030"/>
            <a:ext cx="360045" cy="0"/>
          </a:xfrm>
          <a:prstGeom prst="line">
            <a:avLst/>
          </a:prstGeom>
          <a:noFill/>
          <a:ln w="38100">
            <a:solidFill>
              <a:srgbClr val="FFFFFF"/>
            </a:solidFill>
            <a:prstDash val="solid"/>
            <a:headEnd type="none"/>
            <a:tailEnd type="none"/>
          </a:ln>
        </p:spPr>
        <p:txBody>
          <a:bodyPr/>
          <a:lstStyle/>
          <a:p>
            <a:endParaRPr lang="de-DE"/>
          </a:p>
        </p:txBody>
      </p:sp>
      <p:sp>
        <p:nvSpPr>
          <p:cNvPr id="7" name="Shape 5"/>
          <p:cNvSpPr/>
          <p:nvPr/>
        </p:nvSpPr>
        <p:spPr>
          <a:xfrm>
            <a:off x="11540490" y="340460"/>
            <a:ext cx="360045" cy="0"/>
          </a:xfrm>
          <a:prstGeom prst="line">
            <a:avLst/>
          </a:prstGeom>
          <a:noFill/>
          <a:ln w="38100">
            <a:solidFill>
              <a:srgbClr val="FFFFFF"/>
            </a:solidFill>
            <a:prstDash val="solid"/>
            <a:headEnd type="none"/>
            <a:tailEnd type="none"/>
          </a:ln>
        </p:spPr>
        <p:txBody>
          <a:bodyPr/>
          <a:lstStyle/>
          <a:p>
            <a:endParaRPr lang="de-DE"/>
          </a:p>
        </p:txBody>
      </p:sp>
      <p:sp>
        <p:nvSpPr>
          <p:cNvPr id="8" name="Shape 6"/>
          <p:cNvSpPr/>
          <p:nvPr/>
        </p:nvSpPr>
        <p:spPr>
          <a:xfrm>
            <a:off x="11540490" y="478890"/>
            <a:ext cx="360045" cy="0"/>
          </a:xfrm>
          <a:prstGeom prst="line">
            <a:avLst/>
          </a:prstGeom>
          <a:noFill/>
          <a:ln w="38100">
            <a:solidFill>
              <a:srgbClr val="FFFFFF"/>
            </a:solidFill>
            <a:prstDash val="solid"/>
            <a:headEnd type="none"/>
            <a:tailEnd type="none"/>
          </a:ln>
        </p:spPr>
        <p:txBody>
          <a:bodyPr/>
          <a:lstStyle/>
          <a:p>
            <a:endParaRPr lang="de-DE"/>
          </a:p>
        </p:txBody>
      </p:sp>
      <p:sp>
        <p:nvSpPr>
          <p:cNvPr id="9" name="Shape 7"/>
          <p:cNvSpPr/>
          <p:nvPr/>
        </p:nvSpPr>
        <p:spPr>
          <a:xfrm flipH="1">
            <a:off x="240030" y="154940"/>
            <a:ext cx="322580" cy="323850"/>
          </a:xfrm>
          <a:prstGeom prst="chevron">
            <a:avLst>
              <a:gd name="adj" fmla="val 69082"/>
            </a:avLst>
          </a:prstGeom>
          <a:solidFill>
            <a:srgbClr val="FFFFFF"/>
          </a:solidFill>
          <a:ln/>
        </p:spPr>
        <p:txBody>
          <a:bodyPr/>
          <a:lstStyle/>
          <a:p>
            <a:endParaRPr lang="de-DE"/>
          </a:p>
        </p:txBody>
      </p:sp>
      <p:sp>
        <p:nvSpPr>
          <p:cNvPr id="10" name="Text 8"/>
          <p:cNvSpPr/>
          <p:nvPr/>
        </p:nvSpPr>
        <p:spPr>
          <a:xfrm>
            <a:off x="240030" y="154940"/>
            <a:ext cx="322580" cy="32385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1" name="Text 9"/>
          <p:cNvSpPr/>
          <p:nvPr/>
        </p:nvSpPr>
        <p:spPr>
          <a:xfrm>
            <a:off x="2256155" y="95558"/>
            <a:ext cx="7499985" cy="461665"/>
          </a:xfrm>
          <a:prstGeom prst="rect">
            <a:avLst/>
          </a:prstGeom>
          <a:noFill/>
          <a:ln/>
        </p:spPr>
        <p:txBody>
          <a:bodyPr wrap="square" lIns="91440" tIns="45720" rIns="91440" bIns="45720" rtlCol="0" anchor="ctr">
            <a:spAutoFit/>
          </a:bodyPr>
          <a:lstStyle/>
          <a:p>
            <a:pPr marL="0" indent="0" algn="ctr">
              <a:buNone/>
            </a:pPr>
            <a:r>
              <a:rPr sz="2400" b="1" dirty="0">
                <a:solidFill>
                  <a:schemeClr val="accent2">
                    <a:lumMod val="50000"/>
                  </a:schemeClr>
                </a:solidFill>
              </a:rPr>
              <a:t>Animal</a:t>
            </a:r>
            <a:r>
              <a:rPr lang="hr-HR" sz="2400" b="1" dirty="0">
                <a:solidFill>
                  <a:schemeClr val="accent2">
                    <a:lumMod val="50000"/>
                  </a:schemeClr>
                </a:solidFill>
              </a:rPr>
              <a:t> </a:t>
            </a:r>
            <a:r>
              <a:rPr lang="hr-HR" sz="2400" b="1" dirty="0" err="1">
                <a:solidFill>
                  <a:schemeClr val="accent2">
                    <a:lumMod val="50000"/>
                  </a:schemeClr>
                </a:solidFill>
              </a:rPr>
              <a:t>Coverings</a:t>
            </a:r>
            <a:r>
              <a:rPr lang="hr-HR" sz="2400" b="1" dirty="0">
                <a:solidFill>
                  <a:schemeClr val="accent2">
                    <a:lumMod val="50000"/>
                  </a:schemeClr>
                </a:solidFill>
              </a:rPr>
              <a:t>, </a:t>
            </a:r>
            <a:r>
              <a:rPr lang="hr-HR" sz="2400" b="1" dirty="0" err="1">
                <a:solidFill>
                  <a:schemeClr val="accent2">
                    <a:lumMod val="50000"/>
                  </a:schemeClr>
                </a:solidFill>
              </a:rPr>
              <a:t>Behaviour</a:t>
            </a:r>
            <a:r>
              <a:rPr lang="hr-HR" sz="2400" b="1" dirty="0">
                <a:solidFill>
                  <a:schemeClr val="accent2">
                    <a:lumMod val="50000"/>
                  </a:schemeClr>
                </a:solidFill>
              </a:rPr>
              <a:t>, </a:t>
            </a:r>
            <a:r>
              <a:rPr lang="hr-HR" sz="2400" b="1" dirty="0" err="1">
                <a:solidFill>
                  <a:schemeClr val="accent2">
                    <a:lumMod val="50000"/>
                  </a:schemeClr>
                </a:solidFill>
              </a:rPr>
              <a:t>and</a:t>
            </a:r>
            <a:r>
              <a:rPr lang="hr-HR" sz="2400" b="1" dirty="0">
                <a:solidFill>
                  <a:schemeClr val="accent2">
                    <a:lumMod val="50000"/>
                  </a:schemeClr>
                </a:solidFill>
              </a:rPr>
              <a:t> </a:t>
            </a:r>
            <a:r>
              <a:rPr lang="hr-HR" sz="2400" b="1" dirty="0" err="1">
                <a:solidFill>
                  <a:schemeClr val="accent2">
                    <a:lumMod val="50000"/>
                  </a:schemeClr>
                </a:solidFill>
              </a:rPr>
              <a:t>Sounds</a:t>
            </a:r>
            <a:endParaRPr lang="en-US" sz="1600" b="1" dirty="0">
              <a:solidFill>
                <a:schemeClr val="accent2">
                  <a:lumMod val="50000"/>
                </a:schemeClr>
              </a:solidFill>
            </a:endParaRPr>
          </a:p>
        </p:txBody>
      </p:sp>
      <p:sp>
        <p:nvSpPr>
          <p:cNvPr id="12" name="Shape 10"/>
          <p:cNvSpPr/>
          <p:nvPr/>
        </p:nvSpPr>
        <p:spPr>
          <a:xfrm>
            <a:off x="792480" y="3190240"/>
            <a:ext cx="2560955" cy="0"/>
          </a:xfrm>
          <a:prstGeom prst="line">
            <a:avLst/>
          </a:prstGeom>
          <a:noFill/>
          <a:ln w="38100">
            <a:solidFill>
              <a:srgbClr val="000000"/>
            </a:solidFill>
            <a:prstDash val="dash"/>
            <a:headEnd type="none"/>
            <a:tailEnd type="none"/>
          </a:ln>
        </p:spPr>
        <p:txBody>
          <a:bodyPr/>
          <a:lstStyle/>
          <a:p>
            <a:endParaRPr lang="de-DE"/>
          </a:p>
        </p:txBody>
      </p:sp>
      <p:sp>
        <p:nvSpPr>
          <p:cNvPr id="13" name="Shape 11"/>
          <p:cNvSpPr/>
          <p:nvPr/>
        </p:nvSpPr>
        <p:spPr>
          <a:xfrm>
            <a:off x="8866505" y="3190240"/>
            <a:ext cx="2560955" cy="0"/>
          </a:xfrm>
          <a:prstGeom prst="line">
            <a:avLst/>
          </a:prstGeom>
          <a:noFill/>
          <a:ln w="38100">
            <a:solidFill>
              <a:srgbClr val="000000"/>
            </a:solidFill>
            <a:prstDash val="dash"/>
            <a:headEnd type="none"/>
            <a:tailEnd type="none"/>
          </a:ln>
        </p:spPr>
        <p:txBody>
          <a:bodyPr/>
          <a:lstStyle/>
          <a:p>
            <a:endParaRPr lang="de-DE"/>
          </a:p>
        </p:txBody>
      </p:sp>
      <p:sp>
        <p:nvSpPr>
          <p:cNvPr id="15" name="Shape 12"/>
          <p:cNvSpPr/>
          <p:nvPr/>
        </p:nvSpPr>
        <p:spPr>
          <a:xfrm rot="10800000" flipV="1">
            <a:off x="1517942" y="1071315"/>
            <a:ext cx="875075" cy="876100"/>
          </a:xfrm>
          <a:prstGeom prst="ellipse">
            <a:avLst/>
          </a:prstGeom>
          <a:solidFill>
            <a:srgbClr val="217115"/>
          </a:solidFill>
          <a:ln/>
        </p:spPr>
        <p:txBody>
          <a:bodyPr/>
          <a:lstStyle/>
          <a:p>
            <a:endParaRPr lang="de-DE"/>
          </a:p>
        </p:txBody>
      </p:sp>
      <p:sp>
        <p:nvSpPr>
          <p:cNvPr id="16" name="Text 13"/>
          <p:cNvSpPr/>
          <p:nvPr/>
        </p:nvSpPr>
        <p:spPr>
          <a:xfrm rot="10800000">
            <a:off x="1517942" y="1071315"/>
            <a:ext cx="875075" cy="8761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7" name="Shape 14"/>
          <p:cNvSpPr/>
          <p:nvPr/>
        </p:nvSpPr>
        <p:spPr>
          <a:xfrm rot="10800000" flipV="1">
            <a:off x="9699917" y="1084650"/>
            <a:ext cx="875075" cy="876100"/>
          </a:xfrm>
          <a:prstGeom prst="ellipse">
            <a:avLst/>
          </a:prstGeom>
          <a:solidFill>
            <a:srgbClr val="217115"/>
          </a:solidFill>
          <a:ln/>
        </p:spPr>
        <p:txBody>
          <a:bodyPr/>
          <a:lstStyle/>
          <a:p>
            <a:endParaRPr lang="de-DE"/>
          </a:p>
        </p:txBody>
      </p:sp>
      <p:sp>
        <p:nvSpPr>
          <p:cNvPr id="18" name="Text 15"/>
          <p:cNvSpPr/>
          <p:nvPr/>
        </p:nvSpPr>
        <p:spPr>
          <a:xfrm rot="10800000">
            <a:off x="9699917" y="1084650"/>
            <a:ext cx="875075" cy="8761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9" name="Shape 16"/>
          <p:cNvSpPr/>
          <p:nvPr/>
        </p:nvSpPr>
        <p:spPr>
          <a:xfrm>
            <a:off x="0" y="6620510"/>
            <a:ext cx="12192000" cy="237490"/>
          </a:xfrm>
          <a:prstGeom prst="rect">
            <a:avLst/>
          </a:prstGeom>
          <a:solidFill>
            <a:schemeClr val="accent2">
              <a:lumMod val="75000"/>
            </a:schemeClr>
          </a:solidFill>
          <a:ln/>
        </p:spPr>
        <p:txBody>
          <a:bodyPr/>
          <a:lstStyle/>
          <a:p>
            <a:endParaRPr lang="de-DE"/>
          </a:p>
        </p:txBody>
      </p:sp>
      <p:sp>
        <p:nvSpPr>
          <p:cNvPr id="20" name="Text 17"/>
          <p:cNvSpPr/>
          <p:nvPr/>
        </p:nvSpPr>
        <p:spPr>
          <a:xfrm>
            <a:off x="0" y="6620510"/>
            <a:ext cx="12192000" cy="23749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1" name="Text 18"/>
          <p:cNvSpPr/>
          <p:nvPr/>
        </p:nvSpPr>
        <p:spPr>
          <a:xfrm>
            <a:off x="1530985" y="1186815"/>
            <a:ext cx="862965" cy="646331"/>
          </a:xfrm>
          <a:prstGeom prst="rect">
            <a:avLst/>
          </a:prstGeom>
          <a:noFill/>
          <a:ln/>
        </p:spPr>
        <p:txBody>
          <a:bodyPr wrap="square" lIns="91440" tIns="45720" rIns="91440" bIns="45720" rtlCol="0" anchor="t">
            <a:spAutoFit/>
          </a:bodyPr>
          <a:lstStyle/>
          <a:p>
            <a:pPr marL="0" indent="0" algn="ctr">
              <a:buNone/>
            </a:pPr>
            <a:r>
              <a:rPr sz="3600" b="1" dirty="0">
                <a:solidFill>
                  <a:schemeClr val="bg1"/>
                </a:solidFill>
              </a:rPr>
              <a:t>1</a:t>
            </a:r>
            <a:endParaRPr lang="en-US" sz="1600" dirty="0">
              <a:solidFill>
                <a:schemeClr val="bg1"/>
              </a:solidFill>
            </a:endParaRPr>
          </a:p>
        </p:txBody>
      </p:sp>
      <p:sp>
        <p:nvSpPr>
          <p:cNvPr id="22" name="Text 19"/>
          <p:cNvSpPr/>
          <p:nvPr/>
        </p:nvSpPr>
        <p:spPr>
          <a:xfrm>
            <a:off x="355556" y="2204284"/>
            <a:ext cx="3331319" cy="681355"/>
          </a:xfrm>
          <a:prstGeom prst="rect">
            <a:avLst/>
          </a:prstGeom>
          <a:noFill/>
          <a:ln/>
        </p:spPr>
        <p:txBody>
          <a:bodyPr wrap="square" lIns="91440" tIns="45720" rIns="91440" bIns="45720" rtlCol="0" anchor="t"/>
          <a:lstStyle/>
          <a:p>
            <a:pPr marL="0" indent="0" algn="ctr">
              <a:buNone/>
            </a:pPr>
            <a:r>
              <a:rPr lang="en-US" sz="2400" b="1" dirty="0"/>
              <a:t>Fur, feathers, or scales?</a:t>
            </a:r>
            <a:endParaRPr lang="en-US" sz="1600" dirty="0"/>
          </a:p>
        </p:txBody>
      </p:sp>
      <p:sp>
        <p:nvSpPr>
          <p:cNvPr id="23" name="Text 20"/>
          <p:cNvSpPr/>
          <p:nvPr/>
        </p:nvSpPr>
        <p:spPr>
          <a:xfrm>
            <a:off x="710982" y="3291205"/>
            <a:ext cx="2787015" cy="2860675"/>
          </a:xfrm>
          <a:prstGeom prst="rect">
            <a:avLst/>
          </a:prstGeom>
          <a:noFill/>
          <a:ln/>
        </p:spPr>
        <p:txBody>
          <a:bodyPr wrap="square" lIns="91440" tIns="45720" rIns="91440" bIns="45720" rtlCol="0" anchor="t"/>
          <a:lstStyle/>
          <a:p>
            <a:r>
              <a:rPr lang="de-DE" sz="1500" dirty="0" err="1"/>
              <a:t>Students</a:t>
            </a:r>
            <a:r>
              <a:rPr lang="de-DE" sz="1500" dirty="0"/>
              <a:t> </a:t>
            </a:r>
            <a:r>
              <a:rPr lang="de-DE" sz="1500" dirty="0" err="1"/>
              <a:t>practice</a:t>
            </a:r>
            <a:r>
              <a:rPr lang="de-DE" sz="1500" dirty="0"/>
              <a:t> </a:t>
            </a:r>
            <a:r>
              <a:rPr lang="de-DE" sz="1500" dirty="0" err="1"/>
              <a:t>animal</a:t>
            </a:r>
            <a:r>
              <a:rPr lang="de-DE" sz="1500" dirty="0"/>
              <a:t> </a:t>
            </a:r>
            <a:r>
              <a:rPr lang="de-DE" sz="1500" dirty="0" err="1"/>
              <a:t>coverings</a:t>
            </a:r>
            <a:r>
              <a:rPr lang="de-DE" sz="1500" dirty="0"/>
              <a:t> </a:t>
            </a:r>
            <a:r>
              <a:rPr lang="de-DE" sz="1500" dirty="0" err="1"/>
              <a:t>by</a:t>
            </a:r>
            <a:r>
              <a:rPr lang="de-DE" sz="1500" dirty="0"/>
              <a:t> </a:t>
            </a:r>
            <a:r>
              <a:rPr lang="de-DE" sz="1500" dirty="0" err="1"/>
              <a:t>sorting</a:t>
            </a:r>
            <a:r>
              <a:rPr lang="de-DE" sz="1500" dirty="0"/>
              <a:t> </a:t>
            </a:r>
            <a:r>
              <a:rPr lang="de-DE" sz="1500" dirty="0" err="1"/>
              <a:t>animals</a:t>
            </a:r>
            <a:r>
              <a:rPr lang="de-DE" sz="1500" dirty="0"/>
              <a:t> </a:t>
            </a:r>
            <a:r>
              <a:rPr lang="de-DE" sz="1500" dirty="0" err="1"/>
              <a:t>into</a:t>
            </a:r>
            <a:r>
              <a:rPr lang="de-DE" sz="1500" dirty="0"/>
              <a:t> </a:t>
            </a:r>
            <a:r>
              <a:rPr lang="de-DE" sz="1500" dirty="0" err="1"/>
              <a:t>three</a:t>
            </a:r>
            <a:r>
              <a:rPr lang="de-DE" sz="1500" dirty="0"/>
              <a:t> </a:t>
            </a:r>
            <a:r>
              <a:rPr lang="de-DE" sz="1500" dirty="0" err="1"/>
              <a:t>categories</a:t>
            </a:r>
            <a:r>
              <a:rPr lang="de-DE" sz="1500" dirty="0"/>
              <a:t>: </a:t>
            </a:r>
            <a:r>
              <a:rPr lang="de-DE" sz="1500" dirty="0" err="1"/>
              <a:t>mammals</a:t>
            </a:r>
            <a:r>
              <a:rPr lang="de-DE" sz="1500" dirty="0"/>
              <a:t> </a:t>
            </a:r>
            <a:r>
              <a:rPr lang="de-DE" sz="1500" dirty="0" err="1"/>
              <a:t>with</a:t>
            </a:r>
            <a:r>
              <a:rPr lang="de-DE" sz="1500" dirty="0"/>
              <a:t> </a:t>
            </a:r>
            <a:r>
              <a:rPr lang="de-DE" sz="1500" dirty="0" err="1"/>
              <a:t>fur</a:t>
            </a:r>
            <a:r>
              <a:rPr lang="de-DE" sz="1500" dirty="0"/>
              <a:t> (</a:t>
            </a:r>
            <a:r>
              <a:rPr lang="de-DE" sz="1500" dirty="0" err="1"/>
              <a:t>lupus</a:t>
            </a:r>
            <a:r>
              <a:rPr lang="de-DE" sz="1500" dirty="0"/>
              <a:t>, </a:t>
            </a:r>
            <a:r>
              <a:rPr lang="de-DE" sz="1500" dirty="0" err="1"/>
              <a:t>ursus</a:t>
            </a:r>
            <a:r>
              <a:rPr lang="de-DE" sz="1500" dirty="0"/>
              <a:t>, </a:t>
            </a:r>
            <a:r>
              <a:rPr lang="de-DE" sz="1500" dirty="0" err="1"/>
              <a:t>vulpes</a:t>
            </a:r>
            <a:r>
              <a:rPr lang="de-DE" sz="1500" dirty="0"/>
              <a:t>), </a:t>
            </a:r>
            <a:r>
              <a:rPr lang="de-DE" sz="1500" dirty="0" err="1"/>
              <a:t>birds</a:t>
            </a:r>
            <a:r>
              <a:rPr lang="de-DE" sz="1500" dirty="0"/>
              <a:t> </a:t>
            </a:r>
            <a:r>
              <a:rPr lang="de-DE" sz="1500" dirty="0" err="1"/>
              <a:t>with</a:t>
            </a:r>
            <a:r>
              <a:rPr lang="de-DE" sz="1500" dirty="0"/>
              <a:t> </a:t>
            </a:r>
            <a:r>
              <a:rPr lang="de-DE" sz="1500" dirty="0" err="1"/>
              <a:t>feathers</a:t>
            </a:r>
            <a:r>
              <a:rPr lang="de-DE" sz="1500" dirty="0"/>
              <a:t> (</a:t>
            </a:r>
            <a:r>
              <a:rPr lang="de-DE" sz="1500" dirty="0" err="1"/>
              <a:t>aquila</a:t>
            </a:r>
            <a:r>
              <a:rPr lang="de-DE" sz="1500" dirty="0"/>
              <a:t>, </a:t>
            </a:r>
            <a:r>
              <a:rPr lang="de-DE" sz="1500" dirty="0" err="1"/>
              <a:t>corvus</a:t>
            </a:r>
            <a:r>
              <a:rPr lang="de-DE" sz="1500" dirty="0"/>
              <a:t>, </a:t>
            </a:r>
            <a:r>
              <a:rPr lang="de-DE" sz="1500" dirty="0" err="1"/>
              <a:t>passer</a:t>
            </a:r>
            <a:r>
              <a:rPr lang="de-DE" sz="1500" dirty="0"/>
              <a:t>), and </a:t>
            </a:r>
            <a:r>
              <a:rPr lang="de-DE" sz="1500" dirty="0" err="1"/>
              <a:t>reptiles</a:t>
            </a:r>
            <a:r>
              <a:rPr lang="de-DE" sz="1500" dirty="0"/>
              <a:t>/</a:t>
            </a:r>
            <a:r>
              <a:rPr lang="de-DE" sz="1500" dirty="0" err="1"/>
              <a:t>fish</a:t>
            </a:r>
            <a:r>
              <a:rPr lang="de-DE" sz="1500" dirty="0"/>
              <a:t> </a:t>
            </a:r>
            <a:r>
              <a:rPr lang="de-DE" sz="1500" dirty="0" err="1"/>
              <a:t>with</a:t>
            </a:r>
            <a:r>
              <a:rPr lang="de-DE" sz="1500" dirty="0"/>
              <a:t> </a:t>
            </a:r>
            <a:r>
              <a:rPr lang="de-DE" sz="1500" dirty="0" err="1"/>
              <a:t>scales</a:t>
            </a:r>
            <a:r>
              <a:rPr lang="de-DE" sz="1500" dirty="0"/>
              <a:t> (serpens, </a:t>
            </a:r>
            <a:r>
              <a:rPr lang="de-DE" sz="1500" dirty="0" err="1"/>
              <a:t>lacerta</a:t>
            </a:r>
            <a:r>
              <a:rPr lang="de-DE" sz="1500" dirty="0"/>
              <a:t>, </a:t>
            </a:r>
            <a:r>
              <a:rPr lang="de-DE" sz="1500" dirty="0" err="1"/>
              <a:t>piscis</a:t>
            </a:r>
            <a:r>
              <a:rPr lang="de-DE" sz="1500" dirty="0"/>
              <a:t>). Use </a:t>
            </a:r>
            <a:r>
              <a:rPr lang="de-DE" sz="1500" dirty="0" err="1"/>
              <a:t>the</a:t>
            </a:r>
            <a:r>
              <a:rPr lang="de-DE" sz="1500" dirty="0"/>
              <a:t> </a:t>
            </a:r>
            <a:r>
              <a:rPr lang="de-DE" sz="1500" dirty="0" err="1"/>
              <a:t>question</a:t>
            </a:r>
            <a:r>
              <a:rPr lang="de-DE" sz="1500" dirty="0"/>
              <a:t> "Quid </a:t>
            </a:r>
            <a:r>
              <a:rPr lang="de-DE" sz="1500" dirty="0" err="1"/>
              <a:t>tegit</a:t>
            </a:r>
            <a:r>
              <a:rPr lang="de-DE" sz="1500" dirty="0"/>
              <a:t>…?" and </a:t>
            </a:r>
            <a:r>
              <a:rPr lang="de-DE" sz="1500" dirty="0" err="1"/>
              <a:t>teach</a:t>
            </a:r>
            <a:r>
              <a:rPr lang="de-DE" sz="1500" dirty="0"/>
              <a:t> </a:t>
            </a:r>
            <a:r>
              <a:rPr lang="de-DE" sz="1500" dirty="0" err="1"/>
              <a:t>responses</a:t>
            </a:r>
            <a:r>
              <a:rPr lang="de-DE" sz="1500" dirty="0"/>
              <a:t>: "</a:t>
            </a:r>
            <a:r>
              <a:rPr lang="de-DE" sz="1500" dirty="0" err="1"/>
              <a:t>Pilus</a:t>
            </a:r>
            <a:r>
              <a:rPr lang="de-DE" sz="1500" dirty="0"/>
              <a:t>/</a:t>
            </a:r>
            <a:r>
              <a:rPr lang="de-DE" sz="1500" dirty="0" err="1"/>
              <a:t>villus</a:t>
            </a:r>
            <a:r>
              <a:rPr lang="de-DE" sz="1500" dirty="0"/>
              <a:t> </a:t>
            </a:r>
            <a:r>
              <a:rPr lang="de-DE" sz="1500" dirty="0" err="1"/>
              <a:t>tegit</a:t>
            </a:r>
            <a:r>
              <a:rPr lang="de-DE" sz="1500" dirty="0"/>
              <a:t>…" "</a:t>
            </a:r>
            <a:r>
              <a:rPr lang="de-DE" sz="1500" dirty="0" err="1"/>
              <a:t>Pluma</a:t>
            </a:r>
            <a:r>
              <a:rPr lang="de-DE" sz="1500" dirty="0"/>
              <a:t> </a:t>
            </a:r>
            <a:r>
              <a:rPr lang="de-DE" sz="1500" dirty="0" err="1"/>
              <a:t>tegit</a:t>
            </a:r>
            <a:r>
              <a:rPr lang="de-DE" sz="1500" dirty="0"/>
              <a:t>…" "</a:t>
            </a:r>
            <a:r>
              <a:rPr lang="de-DE" sz="1500" dirty="0" err="1"/>
              <a:t>Squama</a:t>
            </a:r>
            <a:r>
              <a:rPr lang="de-DE" sz="1500" dirty="0"/>
              <a:t> </a:t>
            </a:r>
            <a:r>
              <a:rPr lang="de-DE" sz="1500" dirty="0" err="1"/>
              <a:t>tegit</a:t>
            </a:r>
            <a:r>
              <a:rPr lang="de-DE" sz="1500" dirty="0"/>
              <a:t>…."</a:t>
            </a:r>
            <a:endParaRPr lang="en-US" sz="1500" dirty="0"/>
          </a:p>
        </p:txBody>
      </p:sp>
      <p:sp>
        <p:nvSpPr>
          <p:cNvPr id="24" name="Text 21"/>
          <p:cNvSpPr/>
          <p:nvPr/>
        </p:nvSpPr>
        <p:spPr>
          <a:xfrm>
            <a:off x="9712960" y="1200150"/>
            <a:ext cx="862965" cy="646331"/>
          </a:xfrm>
          <a:prstGeom prst="rect">
            <a:avLst/>
          </a:prstGeom>
          <a:noFill/>
          <a:ln/>
        </p:spPr>
        <p:txBody>
          <a:bodyPr wrap="square" lIns="91440" tIns="45720" rIns="91440" bIns="45720" rtlCol="0" anchor="t">
            <a:spAutoFit/>
          </a:bodyPr>
          <a:lstStyle/>
          <a:p>
            <a:pPr marL="0" indent="0" algn="ctr">
              <a:buNone/>
            </a:pPr>
            <a:r>
              <a:rPr lang="en-US" sz="3600" b="1" dirty="0">
                <a:solidFill>
                  <a:schemeClr val="bg1"/>
                </a:solidFill>
              </a:rPr>
              <a:t>3</a:t>
            </a:r>
            <a:endParaRPr lang="en-US" sz="1600" dirty="0">
              <a:solidFill>
                <a:schemeClr val="bg1"/>
              </a:solidFill>
            </a:endParaRPr>
          </a:p>
        </p:txBody>
      </p:sp>
      <p:sp>
        <p:nvSpPr>
          <p:cNvPr id="25" name="Text 22"/>
          <p:cNvSpPr/>
          <p:nvPr/>
        </p:nvSpPr>
        <p:spPr>
          <a:xfrm>
            <a:off x="8865870" y="2207260"/>
            <a:ext cx="2562225" cy="681355"/>
          </a:xfrm>
          <a:prstGeom prst="rect">
            <a:avLst/>
          </a:prstGeom>
          <a:noFill/>
          <a:ln/>
        </p:spPr>
        <p:txBody>
          <a:bodyPr wrap="square" lIns="91440" tIns="45720" rIns="91440" bIns="45720" rtlCol="0" anchor="t"/>
          <a:lstStyle/>
          <a:p>
            <a:pPr marL="0" indent="0" algn="ctr">
              <a:buNone/>
            </a:pPr>
            <a:r>
              <a:rPr sz="2400" b="1"/>
              <a:t>Grammar Practice</a:t>
            </a:r>
            <a:endParaRPr lang="en-US" sz="1600" dirty="0"/>
          </a:p>
        </p:txBody>
      </p:sp>
      <p:sp>
        <p:nvSpPr>
          <p:cNvPr id="26" name="Text 23"/>
          <p:cNvSpPr/>
          <p:nvPr/>
        </p:nvSpPr>
        <p:spPr>
          <a:xfrm>
            <a:off x="8753475" y="3291205"/>
            <a:ext cx="2787015" cy="2361565"/>
          </a:xfrm>
          <a:prstGeom prst="rect">
            <a:avLst/>
          </a:prstGeom>
          <a:noFill/>
          <a:ln/>
        </p:spPr>
        <p:txBody>
          <a:bodyPr wrap="square" lIns="91440" tIns="45720" rIns="91440" bIns="45720" rtlCol="0" anchor="t"/>
          <a:lstStyle/>
          <a:p>
            <a:pPr marL="0" indent="0" algn="l">
              <a:buNone/>
            </a:pPr>
            <a:r>
              <a:rPr lang="hr-HR" sz="1400" dirty="0" err="1"/>
              <a:t>Build</a:t>
            </a:r>
            <a:r>
              <a:rPr lang="hr-HR" sz="1400" dirty="0"/>
              <a:t> </a:t>
            </a:r>
            <a:r>
              <a:rPr lang="hr-HR" sz="1400" dirty="0" err="1"/>
              <a:t>upon</a:t>
            </a:r>
            <a:r>
              <a:rPr lang="hr-HR" sz="1400" dirty="0"/>
              <a:t> </a:t>
            </a:r>
            <a:r>
              <a:rPr lang="hr-HR" sz="1400" dirty="0" err="1"/>
              <a:t>previous</a:t>
            </a:r>
            <a:r>
              <a:rPr lang="hr-HR" sz="1400" dirty="0"/>
              <a:t> m</a:t>
            </a:r>
            <a:r>
              <a:rPr sz="1400" dirty="0" err="1"/>
              <a:t>atching</a:t>
            </a:r>
            <a:r>
              <a:rPr sz="1400" dirty="0"/>
              <a:t> animals to habitats </a:t>
            </a:r>
            <a:r>
              <a:rPr lang="hr-HR" sz="1400" dirty="0" err="1"/>
              <a:t>using</a:t>
            </a:r>
            <a:r>
              <a:rPr sz="1400" dirty="0"/>
              <a:t> prepositional phrases with ablative (in silva, sub terra) </a:t>
            </a:r>
            <a:r>
              <a:rPr lang="hr-HR" sz="1400" dirty="0" err="1"/>
              <a:t>by</a:t>
            </a:r>
            <a:r>
              <a:rPr lang="hr-HR" sz="1400" dirty="0"/>
              <a:t> </a:t>
            </a:r>
            <a:r>
              <a:rPr lang="hr-HR" sz="1400" dirty="0" err="1"/>
              <a:t>adding</a:t>
            </a:r>
            <a:r>
              <a:rPr lang="hr-HR" sz="1400" dirty="0"/>
              <a:t> </a:t>
            </a:r>
            <a:r>
              <a:rPr lang="hr-HR" sz="1400" dirty="0" err="1"/>
              <a:t>movement</a:t>
            </a:r>
            <a:r>
              <a:rPr lang="hr-HR" sz="1400" dirty="0"/>
              <a:t> </a:t>
            </a:r>
            <a:r>
              <a:rPr lang="hr-HR" sz="1400" dirty="0" err="1"/>
              <a:t>and</a:t>
            </a:r>
            <a:r>
              <a:rPr lang="hr-HR" sz="1400" dirty="0"/>
              <a:t> </a:t>
            </a:r>
            <a:r>
              <a:rPr lang="hr-HR" sz="1400" dirty="0" err="1"/>
              <a:t>direction</a:t>
            </a:r>
            <a:r>
              <a:rPr lang="hr-HR" sz="1400" dirty="0"/>
              <a:t> </a:t>
            </a:r>
            <a:r>
              <a:rPr lang="hr-HR" sz="1400" dirty="0" err="1"/>
              <a:t>with</a:t>
            </a:r>
            <a:r>
              <a:rPr sz="1400" dirty="0"/>
              <a:t> accusative (ad </a:t>
            </a:r>
            <a:r>
              <a:rPr sz="1400" dirty="0" err="1"/>
              <a:t>flumen</a:t>
            </a:r>
            <a:r>
              <a:rPr sz="1400" dirty="0"/>
              <a:t>, trans mare). Students practice adjective-noun agreement across all declensions.</a:t>
            </a:r>
            <a:endParaRPr lang="en-US" sz="1600" dirty="0"/>
          </a:p>
        </p:txBody>
      </p:sp>
      <p:sp>
        <p:nvSpPr>
          <p:cNvPr id="14" name="Shape 12">
            <a:extLst>
              <a:ext uri="{FF2B5EF4-FFF2-40B4-BE49-F238E27FC236}">
                <a16:creationId xmlns:a16="http://schemas.microsoft.com/office/drawing/2014/main" id="{2180A630-F428-0E93-846C-B39BF2AD33B7}"/>
              </a:ext>
            </a:extLst>
          </p:cNvPr>
          <p:cNvSpPr/>
          <p:nvPr/>
        </p:nvSpPr>
        <p:spPr>
          <a:xfrm rot="10800000" flipV="1">
            <a:off x="5848204" y="1071315"/>
            <a:ext cx="875075" cy="876100"/>
          </a:xfrm>
          <a:prstGeom prst="ellipse">
            <a:avLst/>
          </a:prstGeom>
          <a:solidFill>
            <a:srgbClr val="217115"/>
          </a:solidFill>
          <a:ln/>
        </p:spPr>
        <p:txBody>
          <a:bodyPr/>
          <a:lstStyle/>
          <a:p>
            <a:endParaRPr lang="de-DE"/>
          </a:p>
        </p:txBody>
      </p:sp>
      <p:sp>
        <p:nvSpPr>
          <p:cNvPr id="28" name="Text 13">
            <a:extLst>
              <a:ext uri="{FF2B5EF4-FFF2-40B4-BE49-F238E27FC236}">
                <a16:creationId xmlns:a16="http://schemas.microsoft.com/office/drawing/2014/main" id="{FD77C9E2-E62D-E328-21F9-78DAD9720B63}"/>
              </a:ext>
            </a:extLst>
          </p:cNvPr>
          <p:cNvSpPr/>
          <p:nvPr/>
        </p:nvSpPr>
        <p:spPr>
          <a:xfrm rot="10800000">
            <a:off x="5848204" y="1071315"/>
            <a:ext cx="875075" cy="8761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9" name="Text 18">
            <a:extLst>
              <a:ext uri="{FF2B5EF4-FFF2-40B4-BE49-F238E27FC236}">
                <a16:creationId xmlns:a16="http://schemas.microsoft.com/office/drawing/2014/main" id="{B3015EC9-1744-E409-4189-5797411086F1}"/>
              </a:ext>
            </a:extLst>
          </p:cNvPr>
          <p:cNvSpPr/>
          <p:nvPr/>
        </p:nvSpPr>
        <p:spPr>
          <a:xfrm>
            <a:off x="5861247" y="1186815"/>
            <a:ext cx="862965" cy="646331"/>
          </a:xfrm>
          <a:prstGeom prst="rect">
            <a:avLst/>
          </a:prstGeom>
          <a:noFill/>
          <a:ln/>
        </p:spPr>
        <p:txBody>
          <a:bodyPr wrap="square" lIns="91440" tIns="45720" rIns="91440" bIns="45720" rtlCol="0" anchor="t">
            <a:spAutoFit/>
          </a:bodyPr>
          <a:lstStyle/>
          <a:p>
            <a:pPr marL="0" indent="0" algn="ctr">
              <a:buNone/>
            </a:pPr>
            <a:r>
              <a:rPr lang="en-US" sz="3600" b="1" dirty="0">
                <a:solidFill>
                  <a:schemeClr val="bg1"/>
                </a:solidFill>
              </a:rPr>
              <a:t>2</a:t>
            </a:r>
            <a:endParaRPr lang="en-US" sz="1600" dirty="0">
              <a:solidFill>
                <a:schemeClr val="bg1"/>
              </a:solidFill>
            </a:endParaRPr>
          </a:p>
        </p:txBody>
      </p:sp>
      <p:sp>
        <p:nvSpPr>
          <p:cNvPr id="30" name="Text 19">
            <a:extLst>
              <a:ext uri="{FF2B5EF4-FFF2-40B4-BE49-F238E27FC236}">
                <a16:creationId xmlns:a16="http://schemas.microsoft.com/office/drawing/2014/main" id="{ED57719B-A1DF-B872-4537-8BCF1009ECC4}"/>
              </a:ext>
            </a:extLst>
          </p:cNvPr>
          <p:cNvSpPr/>
          <p:nvPr/>
        </p:nvSpPr>
        <p:spPr>
          <a:xfrm>
            <a:off x="4620081" y="2204283"/>
            <a:ext cx="3331319" cy="681355"/>
          </a:xfrm>
          <a:prstGeom prst="rect">
            <a:avLst/>
          </a:prstGeom>
          <a:noFill/>
          <a:ln/>
        </p:spPr>
        <p:txBody>
          <a:bodyPr wrap="square" lIns="91440" tIns="45720" rIns="91440" bIns="45720" rtlCol="0" anchor="t"/>
          <a:lstStyle/>
          <a:p>
            <a:pPr marL="0" indent="0" algn="ctr">
              <a:buNone/>
            </a:pPr>
            <a:r>
              <a:rPr lang="en-US" sz="2400" b="1" dirty="0"/>
              <a:t>Barking or Meowing?</a:t>
            </a:r>
            <a:endParaRPr lang="en-US" sz="1600" dirty="0"/>
          </a:p>
        </p:txBody>
      </p:sp>
      <p:sp>
        <p:nvSpPr>
          <p:cNvPr id="31" name="Shape 10">
            <a:extLst>
              <a:ext uri="{FF2B5EF4-FFF2-40B4-BE49-F238E27FC236}">
                <a16:creationId xmlns:a16="http://schemas.microsoft.com/office/drawing/2014/main" id="{36E99679-9483-7F63-0C5F-955715729FD3}"/>
              </a:ext>
            </a:extLst>
          </p:cNvPr>
          <p:cNvSpPr/>
          <p:nvPr/>
        </p:nvSpPr>
        <p:spPr>
          <a:xfrm>
            <a:off x="4815522" y="3190589"/>
            <a:ext cx="2560955" cy="0"/>
          </a:xfrm>
          <a:prstGeom prst="line">
            <a:avLst/>
          </a:prstGeom>
          <a:noFill/>
          <a:ln w="38100">
            <a:solidFill>
              <a:srgbClr val="000000"/>
            </a:solidFill>
            <a:prstDash val="dash"/>
            <a:headEnd type="none"/>
            <a:tailEnd type="none"/>
          </a:ln>
        </p:spPr>
        <p:txBody>
          <a:bodyPr/>
          <a:lstStyle/>
          <a:p>
            <a:endParaRPr lang="de-DE"/>
          </a:p>
        </p:txBody>
      </p:sp>
      <p:sp>
        <p:nvSpPr>
          <p:cNvPr id="32" name="Text 20">
            <a:extLst>
              <a:ext uri="{FF2B5EF4-FFF2-40B4-BE49-F238E27FC236}">
                <a16:creationId xmlns:a16="http://schemas.microsoft.com/office/drawing/2014/main" id="{1B3759D2-7056-E5EF-6D3E-207DC46193EE}"/>
              </a:ext>
            </a:extLst>
          </p:cNvPr>
          <p:cNvSpPr/>
          <p:nvPr/>
        </p:nvSpPr>
        <p:spPr>
          <a:xfrm>
            <a:off x="4741561" y="3338502"/>
            <a:ext cx="2787015" cy="2860675"/>
          </a:xfrm>
          <a:prstGeom prst="rect">
            <a:avLst/>
          </a:prstGeom>
          <a:noFill/>
          <a:ln/>
        </p:spPr>
        <p:txBody>
          <a:bodyPr wrap="square" lIns="91440" tIns="45720" rIns="91440" bIns="45720" rtlCol="0" anchor="t"/>
          <a:lstStyle/>
          <a:p>
            <a:r>
              <a:rPr lang="de-DE" sz="1500" dirty="0" err="1"/>
              <a:t>Students</a:t>
            </a:r>
            <a:r>
              <a:rPr lang="de-DE" sz="1500" dirty="0"/>
              <a:t> </a:t>
            </a:r>
            <a:r>
              <a:rPr lang="de-DE" sz="1500" dirty="0" err="1"/>
              <a:t>learn</a:t>
            </a:r>
            <a:r>
              <a:rPr lang="de-DE" sz="1500" dirty="0"/>
              <a:t> </a:t>
            </a:r>
            <a:r>
              <a:rPr lang="de-DE" sz="1500" dirty="0" err="1"/>
              <a:t>animal</a:t>
            </a:r>
            <a:r>
              <a:rPr lang="de-DE" sz="1500" dirty="0"/>
              <a:t> </a:t>
            </a:r>
            <a:r>
              <a:rPr lang="de-DE" sz="1500" dirty="0" err="1"/>
              <a:t>sounds</a:t>
            </a:r>
            <a:r>
              <a:rPr lang="de-DE" sz="1500" dirty="0"/>
              <a:t> </a:t>
            </a:r>
            <a:r>
              <a:rPr lang="de-DE" sz="1500" dirty="0" err="1"/>
              <a:t>by</a:t>
            </a:r>
            <a:r>
              <a:rPr lang="de-DE" sz="1500" dirty="0"/>
              <a:t> </a:t>
            </a:r>
            <a:r>
              <a:rPr lang="de-DE" sz="1500" dirty="0" err="1"/>
              <a:t>matching</a:t>
            </a:r>
            <a:r>
              <a:rPr lang="de-DE" sz="1500" dirty="0"/>
              <a:t> </a:t>
            </a:r>
            <a:r>
              <a:rPr lang="de-DE" sz="1500" dirty="0" err="1"/>
              <a:t>Latin</a:t>
            </a:r>
            <a:r>
              <a:rPr lang="de-DE" sz="1500" dirty="0"/>
              <a:t> </a:t>
            </a:r>
            <a:r>
              <a:rPr lang="de-DE" sz="1500" dirty="0" err="1"/>
              <a:t>verbs</a:t>
            </a:r>
            <a:r>
              <a:rPr lang="de-DE" sz="1500" dirty="0"/>
              <a:t> </a:t>
            </a:r>
            <a:r>
              <a:rPr lang="de-DE" sz="1500" dirty="0" err="1"/>
              <a:t>to</a:t>
            </a:r>
            <a:r>
              <a:rPr lang="de-DE" sz="1500" dirty="0"/>
              <a:t> </a:t>
            </a:r>
            <a:r>
              <a:rPr lang="de-DE" sz="1500" dirty="0" err="1"/>
              <a:t>animals</a:t>
            </a:r>
            <a:r>
              <a:rPr lang="de-DE" sz="1500" dirty="0"/>
              <a:t>: </a:t>
            </a:r>
            <a:r>
              <a:rPr lang="de-DE" sz="1500" dirty="0" err="1"/>
              <a:t>lupus</a:t>
            </a:r>
            <a:r>
              <a:rPr lang="de-DE" sz="1500" dirty="0"/>
              <a:t> </a:t>
            </a:r>
            <a:r>
              <a:rPr lang="de-DE" sz="1500" dirty="0" err="1"/>
              <a:t>ululat</a:t>
            </a:r>
            <a:r>
              <a:rPr lang="de-DE" sz="1500" dirty="0"/>
              <a:t>, </a:t>
            </a:r>
            <a:r>
              <a:rPr lang="de-DE" sz="1500" dirty="0" err="1"/>
              <a:t>canis</a:t>
            </a:r>
            <a:r>
              <a:rPr lang="de-DE" sz="1500" dirty="0"/>
              <a:t> </a:t>
            </a:r>
            <a:r>
              <a:rPr lang="de-DE" sz="1500" dirty="0" err="1"/>
              <a:t>latrat</a:t>
            </a:r>
            <a:r>
              <a:rPr lang="de-DE" sz="1500" dirty="0"/>
              <a:t>, </a:t>
            </a:r>
            <a:r>
              <a:rPr lang="de-DE" sz="1500" dirty="0" err="1"/>
              <a:t>equus</a:t>
            </a:r>
            <a:r>
              <a:rPr lang="de-DE" sz="1500" dirty="0"/>
              <a:t> </a:t>
            </a:r>
            <a:r>
              <a:rPr lang="de-DE" sz="1500" dirty="0" err="1"/>
              <a:t>hinnit</a:t>
            </a:r>
            <a:r>
              <a:rPr lang="de-DE" sz="1500" dirty="0"/>
              <a:t>, </a:t>
            </a:r>
            <a:r>
              <a:rPr lang="de-DE" sz="1500" dirty="0" err="1"/>
              <a:t>bos</a:t>
            </a:r>
            <a:r>
              <a:rPr lang="de-DE" sz="1500" dirty="0"/>
              <a:t> </a:t>
            </a:r>
            <a:r>
              <a:rPr lang="de-DE" sz="1500" dirty="0" err="1"/>
              <a:t>mugit</a:t>
            </a:r>
            <a:r>
              <a:rPr lang="de-DE" sz="1500" dirty="0"/>
              <a:t>, and so on. Practice </a:t>
            </a:r>
            <a:r>
              <a:rPr lang="de-DE" sz="1500" dirty="0" err="1"/>
              <a:t>with</a:t>
            </a:r>
            <a:r>
              <a:rPr lang="de-DE" sz="1500" dirty="0"/>
              <a:t> </a:t>
            </a:r>
            <a:r>
              <a:rPr lang="de-DE" sz="1500" dirty="0" err="1"/>
              <a:t>the</a:t>
            </a:r>
            <a:r>
              <a:rPr lang="de-DE" sz="1500" dirty="0"/>
              <a:t> </a:t>
            </a:r>
            <a:r>
              <a:rPr lang="de-DE" sz="1500" dirty="0" err="1"/>
              <a:t>question</a:t>
            </a:r>
            <a:r>
              <a:rPr lang="de-DE" sz="1500" dirty="0"/>
              <a:t> "Quid </a:t>
            </a:r>
            <a:r>
              <a:rPr lang="de-DE" sz="1500" dirty="0" err="1"/>
              <a:t>animal</a:t>
            </a:r>
            <a:r>
              <a:rPr lang="de-DE" sz="1500" dirty="0"/>
              <a:t> </a:t>
            </a:r>
            <a:r>
              <a:rPr lang="de-DE" sz="1500" dirty="0" err="1"/>
              <a:t>dicit</a:t>
            </a:r>
            <a:r>
              <a:rPr lang="de-DE" sz="1500" dirty="0"/>
              <a:t>?" </a:t>
            </a:r>
            <a:r>
              <a:rPr lang="de-DE" sz="1500" dirty="0" err="1"/>
              <a:t>or</a:t>
            </a:r>
            <a:r>
              <a:rPr lang="de-DE" sz="1500" dirty="0"/>
              <a:t> "</a:t>
            </a:r>
            <a:r>
              <a:rPr lang="de-DE" sz="1500" dirty="0" err="1"/>
              <a:t>Quomodo</a:t>
            </a:r>
            <a:r>
              <a:rPr lang="de-DE" sz="1500" dirty="0"/>
              <a:t> </a:t>
            </a:r>
            <a:r>
              <a:rPr lang="de-DE" sz="1500" dirty="0" err="1"/>
              <a:t>animal</a:t>
            </a:r>
            <a:r>
              <a:rPr lang="de-DE" sz="1500" dirty="0"/>
              <a:t> </a:t>
            </a:r>
            <a:r>
              <a:rPr lang="de-DE" sz="1500" dirty="0" err="1"/>
              <a:t>sonat</a:t>
            </a:r>
            <a:r>
              <a:rPr lang="de-DE" sz="1500" dirty="0"/>
              <a:t>?" and </a:t>
            </a:r>
            <a:r>
              <a:rPr lang="de-DE" sz="1500" dirty="0" err="1"/>
              <a:t>have</a:t>
            </a:r>
            <a:r>
              <a:rPr lang="de-DE" sz="1500" dirty="0"/>
              <a:t> </a:t>
            </a:r>
            <a:r>
              <a:rPr lang="de-DE" sz="1500" dirty="0" err="1"/>
              <a:t>students</a:t>
            </a:r>
            <a:r>
              <a:rPr lang="de-DE" sz="1500" dirty="0"/>
              <a:t> perform </a:t>
            </a:r>
            <a:r>
              <a:rPr lang="de-DE" sz="1500" dirty="0" err="1"/>
              <a:t>the</a:t>
            </a:r>
            <a:r>
              <a:rPr lang="de-DE" sz="1500" dirty="0"/>
              <a:t> </a:t>
            </a:r>
            <a:r>
              <a:rPr lang="de-DE" sz="1500" dirty="0" err="1"/>
              <a:t>sounds</a:t>
            </a:r>
            <a:r>
              <a:rPr lang="de-DE" sz="1500" dirty="0"/>
              <a:t> </a:t>
            </a:r>
            <a:r>
              <a:rPr lang="de-DE" sz="1500" dirty="0" err="1"/>
              <a:t>while</a:t>
            </a:r>
            <a:r>
              <a:rPr lang="de-DE" sz="1500" dirty="0"/>
              <a:t> </a:t>
            </a:r>
            <a:r>
              <a:rPr lang="de-DE" sz="1500" dirty="0" err="1"/>
              <a:t>saying</a:t>
            </a:r>
            <a:r>
              <a:rPr lang="de-DE" sz="1500" dirty="0"/>
              <a:t> </a:t>
            </a:r>
            <a:r>
              <a:rPr lang="de-DE" sz="1500" dirty="0" err="1"/>
              <a:t>the</a:t>
            </a:r>
            <a:r>
              <a:rPr lang="de-DE" sz="1500" dirty="0"/>
              <a:t> </a:t>
            </a:r>
            <a:r>
              <a:rPr lang="de-DE" sz="1500" dirty="0" err="1"/>
              <a:t>Latin</a:t>
            </a:r>
            <a:r>
              <a:rPr lang="de-DE" sz="1500" dirty="0"/>
              <a:t> verb.</a:t>
            </a:r>
            <a:endParaRPr lang="en-US" sz="1500" dirty="0"/>
          </a:p>
        </p:txBody>
      </p:sp>
    </p:spTree>
  </p:cSld>
  <p:clrMapOvr>
    <a:masterClrMapping/>
  </p:clrMapOvr>
  <p:transition>
    <p:fade/>
  </p:transition>
</p:sld>
</file>

<file path=ppt/theme/theme1.xml><?xml version="1.0" encoding="utf-8"?>
<a:theme xmlns:a="http://schemas.openxmlformats.org/drawingml/2006/main" name="Custom Theme">
  <a:themeElements>
    <a:clrScheme name="Benutzerdefiniert 1">
      <a:dk1>
        <a:srgbClr val="000000"/>
      </a:dk1>
      <a:lt1>
        <a:srgbClr val="E8F6D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942</Words>
  <Application>Microsoft Macintosh PowerPoint</Application>
  <PresentationFormat>Breitbild</PresentationFormat>
  <Paragraphs>77</Paragraphs>
  <Slides>13</Slides>
  <Notes>13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MiSans</vt:lpstr>
      <vt:lpstr>Custom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the Latin House</dc:title>
  <dc:subject>Command the Latin House</dc:subject>
  <dc:creator>Kimi</dc:creator>
  <cp:lastModifiedBy>marina.miladinov@yahoo.com</cp:lastModifiedBy>
  <cp:revision>27</cp:revision>
  <dcterms:created xsi:type="dcterms:W3CDTF">2025-10-09T09:17:34Z</dcterms:created>
  <dcterms:modified xsi:type="dcterms:W3CDTF">2025-11-30T16:02:27Z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{"Label":"Command the Latin House","ContentProducer":"001191110108MACG2KBH8F10000","ProduceID":"d3jnp4nf2ends39a17u0","ReservedCode1":"","ContentPropagator":"001191110108MACG2KBH8F20000","PropagateID":"d3jnp4nf2ends39a17u0","ReservedCode2":""}</vt:lpwstr>
  </property>
</Properties>
</file>