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4" r:id="rId14"/>
    <p:sldId id="275" r:id="rId15"/>
    <p:sldId id="278" r:id="rId16"/>
  </p:sldIdLst>
  <p:sldSz cx="12192000" cy="6858000"/>
  <p:notesSz cx="6858000" cy="12192000"/>
  <p:embeddedFontLst>
    <p:embeddedFont>
      <p:font typeface="MiSans" pitchFamily="2" charset="-122"/>
      <p:regular r:id="rId1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3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60"/>
    <p:restoredTop sz="94610"/>
  </p:normalViewPr>
  <p:slideViewPr>
    <p:cSldViewPr snapToGrid="0" snapToObjects="1">
      <p:cViewPr varScale="1">
        <p:scale>
          <a:sx n="81" d="100"/>
          <a:sy n="81" d="100"/>
        </p:scale>
        <p:origin x="21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792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493250" y="6143625"/>
            <a:ext cx="2541905" cy="51117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Text 1"/>
          <p:cNvSpPr/>
          <p:nvPr/>
        </p:nvSpPr>
        <p:spPr>
          <a:xfrm>
            <a:off x="9493250" y="6143625"/>
            <a:ext cx="2541905" cy="51117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9493250" y="5563870"/>
            <a:ext cx="2541905" cy="51117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5" name="Text 3"/>
          <p:cNvSpPr/>
          <p:nvPr/>
        </p:nvSpPr>
        <p:spPr>
          <a:xfrm>
            <a:off x="9493250" y="5563870"/>
            <a:ext cx="2541905" cy="51117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870710" y="1315085"/>
            <a:ext cx="8588375" cy="177101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Cleaning the House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2675255" y="1055370"/>
            <a:ext cx="337185" cy="337185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8" name="Text 6"/>
          <p:cNvSpPr/>
          <p:nvPr/>
        </p:nvSpPr>
        <p:spPr>
          <a:xfrm>
            <a:off x="2675255" y="1055370"/>
            <a:ext cx="337185" cy="3371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3635375" y="1055370"/>
            <a:ext cx="337185" cy="337185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 8"/>
          <p:cNvSpPr/>
          <p:nvPr/>
        </p:nvSpPr>
        <p:spPr>
          <a:xfrm>
            <a:off x="3635375" y="1055370"/>
            <a:ext cx="337185" cy="3371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155315" y="1055370"/>
            <a:ext cx="337185" cy="337185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 10"/>
          <p:cNvSpPr/>
          <p:nvPr/>
        </p:nvSpPr>
        <p:spPr>
          <a:xfrm>
            <a:off x="3155315" y="1055370"/>
            <a:ext cx="337185" cy="3371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4115435" y="1055370"/>
            <a:ext cx="337185" cy="337185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4" name="Text 12"/>
          <p:cNvSpPr/>
          <p:nvPr/>
        </p:nvSpPr>
        <p:spPr>
          <a:xfrm>
            <a:off x="4115435" y="1055370"/>
            <a:ext cx="337185" cy="3371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9538335" y="5588635"/>
            <a:ext cx="2496820" cy="55499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Homo Legens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9538335" y="6151880"/>
            <a:ext cx="2496820" cy="55499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2025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291465" y="6075045"/>
            <a:ext cx="607496" cy="0"/>
          </a:xfrm>
          <a:prstGeom prst="lin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18" name="Shape 16"/>
          <p:cNvSpPr/>
          <p:nvPr/>
        </p:nvSpPr>
        <p:spPr>
          <a:xfrm>
            <a:off x="291465" y="6308725"/>
            <a:ext cx="607496" cy="0"/>
          </a:xfrm>
          <a:prstGeom prst="lin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19" name="Shape 17"/>
          <p:cNvSpPr/>
          <p:nvPr/>
        </p:nvSpPr>
        <p:spPr>
          <a:xfrm>
            <a:off x="291465" y="6542405"/>
            <a:ext cx="607496" cy="0"/>
          </a:xfrm>
          <a:prstGeom prst="lin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20" name="Shape 18"/>
          <p:cNvSpPr/>
          <p:nvPr/>
        </p:nvSpPr>
        <p:spPr>
          <a:xfrm>
            <a:off x="4888230" y="1223645"/>
            <a:ext cx="5448300" cy="0"/>
          </a:xfrm>
          <a:prstGeom prst="lin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21" name="Shape 19"/>
          <p:cNvSpPr/>
          <p:nvPr/>
        </p:nvSpPr>
        <p:spPr>
          <a:xfrm>
            <a:off x="1588770" y="2950845"/>
            <a:ext cx="8747760" cy="0"/>
          </a:xfrm>
          <a:prstGeom prst="lin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22" name="Shape 20"/>
          <p:cNvSpPr/>
          <p:nvPr/>
        </p:nvSpPr>
        <p:spPr>
          <a:xfrm>
            <a:off x="10342245" y="1207135"/>
            <a:ext cx="0" cy="1758950"/>
          </a:xfrm>
          <a:prstGeom prst="lin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23" name="Shape 21"/>
          <p:cNvSpPr/>
          <p:nvPr/>
        </p:nvSpPr>
        <p:spPr>
          <a:xfrm>
            <a:off x="1583055" y="1223645"/>
            <a:ext cx="0" cy="1758950"/>
          </a:xfrm>
          <a:prstGeom prst="lin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24" name="Shape 22"/>
          <p:cNvSpPr/>
          <p:nvPr/>
        </p:nvSpPr>
        <p:spPr>
          <a:xfrm>
            <a:off x="1557020" y="1210945"/>
            <a:ext cx="742315" cy="0"/>
          </a:xfrm>
          <a:prstGeom prst="lin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pic>
        <p:nvPicPr>
          <p:cNvPr id="27" name="Grafik 26" descr="Ein Bild, das Entwurf, Zeichnung, Lineart, Clipart enthält.&#10;&#10;KI-generierte Inhalte können fehlerhaft sein.">
            <a:extLst>
              <a:ext uri="{FF2B5EF4-FFF2-40B4-BE49-F238E27FC236}">
                <a16:creationId xmlns:a16="http://schemas.microsoft.com/office/drawing/2014/main" id="{FC6C9EA6-1B70-BC76-A849-D81775991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181" y="2782168"/>
            <a:ext cx="6024548" cy="401636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19:57:41-d2nf5d98bjvh7rlivs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665" y="1141095"/>
            <a:ext cx="3619500" cy="391287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047240" y="5053965"/>
            <a:ext cx="8642985" cy="119951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5715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4" name="Text 1"/>
          <p:cNvSpPr/>
          <p:nvPr/>
        </p:nvSpPr>
        <p:spPr>
          <a:xfrm>
            <a:off x="2047240" y="5053965"/>
            <a:ext cx="8642985" cy="11995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1920240" y="4884420"/>
            <a:ext cx="8642985" cy="119951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5715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6" name="Text 3"/>
          <p:cNvSpPr/>
          <p:nvPr/>
        </p:nvSpPr>
        <p:spPr>
          <a:xfrm>
            <a:off x="1920240" y="4884420"/>
            <a:ext cx="8642985" cy="11995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920240" y="5045710"/>
            <a:ext cx="8643620" cy="8159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Item Cards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447415" y="304483"/>
            <a:ext cx="5640070" cy="10128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6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PART  03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291465" y="6075045"/>
            <a:ext cx="607496" cy="0"/>
          </a:xfrm>
          <a:prstGeom prst="lin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10" name="Shape 7"/>
          <p:cNvSpPr/>
          <p:nvPr/>
        </p:nvSpPr>
        <p:spPr>
          <a:xfrm>
            <a:off x="291465" y="6308725"/>
            <a:ext cx="607496" cy="0"/>
          </a:xfrm>
          <a:prstGeom prst="lin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11" name="Shape 8"/>
          <p:cNvSpPr/>
          <p:nvPr/>
        </p:nvSpPr>
        <p:spPr>
          <a:xfrm>
            <a:off x="291465" y="6542405"/>
            <a:ext cx="607496" cy="0"/>
          </a:xfrm>
          <a:prstGeom prst="lin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12" name="Shape 9"/>
          <p:cNvSpPr/>
          <p:nvPr/>
        </p:nvSpPr>
        <p:spPr>
          <a:xfrm>
            <a:off x="291465" y="202565"/>
            <a:ext cx="337185" cy="337185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3" name="Text 10"/>
          <p:cNvSpPr/>
          <p:nvPr/>
        </p:nvSpPr>
        <p:spPr>
          <a:xfrm>
            <a:off x="291465" y="202565"/>
            <a:ext cx="337185" cy="3371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1251585" y="202565"/>
            <a:ext cx="337185" cy="337185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5" name="Text 12"/>
          <p:cNvSpPr/>
          <p:nvPr/>
        </p:nvSpPr>
        <p:spPr>
          <a:xfrm>
            <a:off x="1251585" y="202565"/>
            <a:ext cx="337185" cy="3371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771525" y="202565"/>
            <a:ext cx="337185" cy="337185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7" name="Text 14"/>
          <p:cNvSpPr/>
          <p:nvPr/>
        </p:nvSpPr>
        <p:spPr>
          <a:xfrm>
            <a:off x="771525" y="202565"/>
            <a:ext cx="337185" cy="3371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1731645" y="202565"/>
            <a:ext cx="337185" cy="337185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9" name="Text 16"/>
          <p:cNvSpPr/>
          <p:nvPr/>
        </p:nvSpPr>
        <p:spPr>
          <a:xfrm>
            <a:off x="1731645" y="202565"/>
            <a:ext cx="337185" cy="3371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0720"/>
          </a:xfrm>
          <a:prstGeom prst="rect">
            <a:avLst/>
          </a:prstGeom>
          <a:solidFill>
            <a:schemeClr val="accent6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07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2220595" y="129540"/>
            <a:ext cx="7731125" cy="44767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5" name="Text 3"/>
          <p:cNvSpPr/>
          <p:nvPr/>
        </p:nvSpPr>
        <p:spPr>
          <a:xfrm>
            <a:off x="2220595" y="129540"/>
            <a:ext cx="7731125" cy="44767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1540490" y="202030"/>
            <a:ext cx="36004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7" name="Shape 5"/>
          <p:cNvSpPr/>
          <p:nvPr/>
        </p:nvSpPr>
        <p:spPr>
          <a:xfrm>
            <a:off x="11540490" y="340460"/>
            <a:ext cx="36004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8" name="Shape 6"/>
          <p:cNvSpPr/>
          <p:nvPr/>
        </p:nvSpPr>
        <p:spPr>
          <a:xfrm>
            <a:off x="11540490" y="478890"/>
            <a:ext cx="36004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9" name="Shape 7"/>
          <p:cNvSpPr/>
          <p:nvPr/>
        </p:nvSpPr>
        <p:spPr>
          <a:xfrm flipH="1">
            <a:off x="240030" y="154940"/>
            <a:ext cx="322580" cy="323850"/>
          </a:xfrm>
          <a:prstGeom prst="chevron">
            <a:avLst>
              <a:gd name="adj" fmla="val 69082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0" name="Text 8"/>
          <p:cNvSpPr/>
          <p:nvPr/>
        </p:nvSpPr>
        <p:spPr>
          <a:xfrm>
            <a:off x="240030" y="154940"/>
            <a:ext cx="322580" cy="32385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2256155" y="142240"/>
            <a:ext cx="7499985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Storage Furniture Items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792480" y="3190240"/>
            <a:ext cx="2560955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13" name="Shape 11"/>
          <p:cNvSpPr/>
          <p:nvPr/>
        </p:nvSpPr>
        <p:spPr>
          <a:xfrm>
            <a:off x="8866505" y="3190240"/>
            <a:ext cx="2560955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15" name="Shape 12"/>
          <p:cNvSpPr/>
          <p:nvPr/>
        </p:nvSpPr>
        <p:spPr>
          <a:xfrm rot="10800000" flipV="1">
            <a:off x="1517942" y="1071315"/>
            <a:ext cx="875075" cy="876100"/>
          </a:xfrm>
          <a:prstGeom prst="ellipse">
            <a:avLst/>
          </a:prstGeom>
          <a:solidFill>
            <a:schemeClr val="accent6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6" name="Text 13"/>
          <p:cNvSpPr/>
          <p:nvPr/>
        </p:nvSpPr>
        <p:spPr>
          <a:xfrm rot="10800000">
            <a:off x="1517942" y="1071315"/>
            <a:ext cx="875075" cy="8761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 rot="10800000" flipV="1">
            <a:off x="9699917" y="1084650"/>
            <a:ext cx="875075" cy="876100"/>
          </a:xfrm>
          <a:prstGeom prst="ellipse">
            <a:avLst/>
          </a:prstGeom>
          <a:solidFill>
            <a:schemeClr val="accent6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8" name="Text 15"/>
          <p:cNvSpPr/>
          <p:nvPr/>
        </p:nvSpPr>
        <p:spPr>
          <a:xfrm rot="10800000">
            <a:off x="9699917" y="1084650"/>
            <a:ext cx="875075" cy="8761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0" y="6620510"/>
            <a:ext cx="12192000" cy="237490"/>
          </a:xfrm>
          <a:prstGeom prst="rect">
            <a:avLst/>
          </a:prstGeom>
          <a:solidFill>
            <a:schemeClr val="accent6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20" name="Text 17"/>
          <p:cNvSpPr/>
          <p:nvPr/>
        </p:nvSpPr>
        <p:spPr>
          <a:xfrm>
            <a:off x="0" y="6620510"/>
            <a:ext cx="12192000" cy="23749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1530985" y="1186815"/>
            <a:ext cx="862965" cy="5524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767715" y="2207260"/>
            <a:ext cx="2608580" cy="68135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Heavy Objects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 20"/>
          <p:cNvSpPr/>
          <p:nvPr/>
        </p:nvSpPr>
        <p:spPr>
          <a:xfrm>
            <a:off x="679450" y="3291205"/>
            <a:ext cx="2787015" cy="28606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List Latin item cards: </a:t>
            </a:r>
            <a:r>
              <a:rPr lang="en-US" sz="1400" i="1" dirty="0">
                <a:solidFill>
                  <a:srgbClr val="59595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armarium</a:t>
            </a:r>
            <a:r>
              <a:rPr lang="en-US" sz="1400" dirty="0">
                <a:solidFill>
                  <a:srgbClr val="59595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(wardrobe), </a:t>
            </a:r>
            <a:r>
              <a:rPr lang="en-US" sz="1400" i="1" dirty="0">
                <a:solidFill>
                  <a:srgbClr val="59595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mensa</a:t>
            </a:r>
            <a:r>
              <a:rPr lang="en-US" sz="1400" dirty="0">
                <a:solidFill>
                  <a:srgbClr val="59595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(table), </a:t>
            </a:r>
            <a:r>
              <a:rPr lang="en-US" sz="1400" i="1" dirty="0">
                <a:solidFill>
                  <a:srgbClr val="59595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scrinium</a:t>
            </a:r>
            <a:r>
              <a:rPr lang="en-US" sz="1400" dirty="0">
                <a:solidFill>
                  <a:srgbClr val="59595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(book box), </a:t>
            </a:r>
            <a:r>
              <a:rPr lang="en-US" sz="1400" i="1" dirty="0">
                <a:solidFill>
                  <a:srgbClr val="59595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arca</a:t>
            </a:r>
            <a:r>
              <a:rPr lang="en-US" sz="1400" dirty="0">
                <a:solidFill>
                  <a:srgbClr val="59595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(chest). These are heavy or fixed objects, often paired with </a:t>
            </a:r>
            <a:r>
              <a:rPr lang="en-US" sz="1400" i="1" dirty="0">
                <a:solidFill>
                  <a:srgbClr val="59595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pone</a:t>
            </a:r>
            <a:r>
              <a:rPr lang="en-US" sz="1400" dirty="0">
                <a:solidFill>
                  <a:srgbClr val="59595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or </a:t>
            </a:r>
            <a:r>
              <a:rPr lang="en-US" sz="1400" i="1" dirty="0">
                <a:solidFill>
                  <a:srgbClr val="59595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depone</a:t>
            </a:r>
            <a:r>
              <a:rPr lang="en-US" sz="1400" dirty="0">
                <a:solidFill>
                  <a:srgbClr val="59595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9712960" y="1200150"/>
            <a:ext cx="862965" cy="5524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8865870" y="2207260"/>
            <a:ext cx="2562225" cy="68135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Grammar Practice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 23"/>
          <p:cNvSpPr/>
          <p:nvPr/>
        </p:nvSpPr>
        <p:spPr>
          <a:xfrm>
            <a:off x="8753475" y="3291205"/>
            <a:ext cx="2787015" cy="23615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Commands involving these items reinforce second declension neuter endings and locative phrases, providing valuable grammar practice.</a:t>
            </a:r>
            <a:endParaRPr lang="en-US" sz="1600" dirty="0"/>
          </a:p>
        </p:txBody>
      </p:sp>
      <p:pic>
        <p:nvPicPr>
          <p:cNvPr id="28" name="Grafik 27" descr="Chemische Reinigung Silhouette">
            <a:extLst>
              <a:ext uri="{FF2B5EF4-FFF2-40B4-BE49-F238E27FC236}">
                <a16:creationId xmlns:a16="http://schemas.microsoft.com/office/drawing/2014/main" id="{420C9085-5BE0-F39B-C20D-753E3F97F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2232" y="1027386"/>
            <a:ext cx="4625381" cy="462538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0720"/>
          </a:xfrm>
          <a:prstGeom prst="rect">
            <a:avLst/>
          </a:prstGeom>
          <a:solidFill>
            <a:schemeClr val="accent6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07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2220595" y="129540"/>
            <a:ext cx="7731125" cy="44767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5" name="Text 3"/>
          <p:cNvSpPr/>
          <p:nvPr/>
        </p:nvSpPr>
        <p:spPr>
          <a:xfrm>
            <a:off x="2220595" y="129540"/>
            <a:ext cx="7731125" cy="44767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1540490" y="202030"/>
            <a:ext cx="36004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7" name="Shape 5"/>
          <p:cNvSpPr/>
          <p:nvPr/>
        </p:nvSpPr>
        <p:spPr>
          <a:xfrm>
            <a:off x="11540490" y="340460"/>
            <a:ext cx="36004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8" name="Shape 6"/>
          <p:cNvSpPr/>
          <p:nvPr/>
        </p:nvSpPr>
        <p:spPr>
          <a:xfrm>
            <a:off x="11540490" y="478890"/>
            <a:ext cx="36004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9" name="Shape 7"/>
          <p:cNvSpPr/>
          <p:nvPr/>
        </p:nvSpPr>
        <p:spPr>
          <a:xfrm flipH="1">
            <a:off x="240030" y="154940"/>
            <a:ext cx="322580" cy="323850"/>
          </a:xfrm>
          <a:prstGeom prst="chevron">
            <a:avLst>
              <a:gd name="adj" fmla="val 69082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0" name="Text 8"/>
          <p:cNvSpPr/>
          <p:nvPr/>
        </p:nvSpPr>
        <p:spPr>
          <a:xfrm>
            <a:off x="240030" y="154940"/>
            <a:ext cx="322580" cy="32385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2256155" y="142240"/>
            <a:ext cx="7499985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Cleaning Tools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7728585" y="3213735"/>
            <a:ext cx="3923030" cy="2591435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3" name="Text 11"/>
          <p:cNvSpPr/>
          <p:nvPr/>
        </p:nvSpPr>
        <p:spPr>
          <a:xfrm>
            <a:off x="7728585" y="3213735"/>
            <a:ext cx="3923030" cy="25914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7614285" y="3049270"/>
            <a:ext cx="3846195" cy="2591435"/>
          </a:xfrm>
          <a:prstGeom prst="roundRect">
            <a:avLst>
              <a:gd name="adj" fmla="val 14996"/>
            </a:avLst>
          </a:prstGeom>
          <a:solidFill>
            <a:srgbClr val="FFFFFF"/>
          </a:solidFill>
          <a:ln w="1905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5" name="Text 13"/>
          <p:cNvSpPr/>
          <p:nvPr/>
        </p:nvSpPr>
        <p:spPr>
          <a:xfrm>
            <a:off x="7614285" y="3049270"/>
            <a:ext cx="3846195" cy="25914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3296920" y="3187065"/>
            <a:ext cx="3923030" cy="2591435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7" name="Text 15"/>
          <p:cNvSpPr/>
          <p:nvPr/>
        </p:nvSpPr>
        <p:spPr>
          <a:xfrm>
            <a:off x="3296920" y="3187065"/>
            <a:ext cx="3923030" cy="25914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3182620" y="3022600"/>
            <a:ext cx="3846195" cy="2591435"/>
          </a:xfrm>
          <a:prstGeom prst="roundRect">
            <a:avLst>
              <a:gd name="adj" fmla="val 14996"/>
            </a:avLst>
          </a:prstGeom>
          <a:solidFill>
            <a:srgbClr val="FFFFFF"/>
          </a:solidFill>
          <a:ln w="1905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9" name="Text 17"/>
          <p:cNvSpPr/>
          <p:nvPr/>
        </p:nvSpPr>
        <p:spPr>
          <a:xfrm>
            <a:off x="3182620" y="3022600"/>
            <a:ext cx="3846195" cy="25914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23240" y="2232025"/>
            <a:ext cx="2063115" cy="3128010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1" name="Text 19"/>
          <p:cNvSpPr/>
          <p:nvPr/>
        </p:nvSpPr>
        <p:spPr>
          <a:xfrm>
            <a:off x="523240" y="2232025"/>
            <a:ext cx="2063115" cy="312801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3133090" y="1163320"/>
            <a:ext cx="85725" cy="34353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24" name="Text 21"/>
          <p:cNvSpPr/>
          <p:nvPr/>
        </p:nvSpPr>
        <p:spPr>
          <a:xfrm>
            <a:off x="3133090" y="1163320"/>
            <a:ext cx="85725" cy="3435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3305608" y="1121434"/>
            <a:ext cx="4358640" cy="46166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Tools for Chores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 23"/>
          <p:cNvSpPr/>
          <p:nvPr/>
        </p:nvSpPr>
        <p:spPr>
          <a:xfrm>
            <a:off x="3133090" y="1727200"/>
            <a:ext cx="8551545" cy="11430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Present </a:t>
            </a:r>
            <a:r>
              <a:rPr lang="en-US" sz="1600" i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linteum</a:t>
            </a: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(cloth), </a:t>
            </a:r>
            <a:r>
              <a:rPr lang="en-US" sz="1600" i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spongia</a:t>
            </a: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(sponge), </a:t>
            </a:r>
            <a:r>
              <a:rPr lang="en-US" sz="1600" i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pannulum</a:t>
            </a: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(small rag), </a:t>
            </a:r>
            <a:r>
              <a:rPr lang="en-US" sz="1600" i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corbis</a:t>
            </a: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(basket), </a:t>
            </a:r>
            <a:r>
              <a:rPr lang="en-US" sz="1600" i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scopae</a:t>
            </a: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(broom), </a:t>
            </a:r>
            <a:r>
              <a:rPr lang="en-US" sz="1600" i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situla</a:t>
            </a: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(bucket). These tools invite imperatives like </a:t>
            </a:r>
            <a:r>
              <a:rPr lang="en-US" sz="1600" i="1" dirty="0" err="1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terge</a:t>
            </a: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</a:t>
            </a:r>
            <a:r>
              <a:rPr lang="en-US" sz="1600" i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lava</a:t>
            </a: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</a:t>
            </a:r>
            <a:r>
              <a:rPr lang="en-US" sz="1600" i="1" dirty="0" err="1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elue</a:t>
            </a: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</a:t>
            </a:r>
            <a:r>
              <a:rPr lang="en-US" sz="1600" i="1" dirty="0" err="1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collige</a:t>
            </a: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3232583" y="3189192"/>
            <a:ext cx="3662680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Third Declension Practice</a:t>
            </a:r>
            <a:endParaRPr lang="en-US" sz="1600" dirty="0"/>
          </a:p>
        </p:txBody>
      </p:sp>
      <p:sp>
        <p:nvSpPr>
          <p:cNvPr id="28" name="Text 25"/>
          <p:cNvSpPr/>
          <p:nvPr/>
        </p:nvSpPr>
        <p:spPr>
          <a:xfrm>
            <a:off x="3232583" y="3682365"/>
            <a:ext cx="3662680" cy="18415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400" kern="0" spc="13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These items enable practice of third declension feminine and plural neuter forms, enhancing students' understanding of Latin noun cases.</a:t>
            </a:r>
            <a:endParaRPr lang="en-US" sz="1600" dirty="0"/>
          </a:p>
        </p:txBody>
      </p:sp>
      <p:sp>
        <p:nvSpPr>
          <p:cNvPr id="29" name="Text 26"/>
          <p:cNvSpPr/>
          <p:nvPr/>
        </p:nvSpPr>
        <p:spPr>
          <a:xfrm>
            <a:off x="7664248" y="3215862"/>
            <a:ext cx="3662680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Cultural Relevance</a:t>
            </a:r>
            <a:endParaRPr lang="en-US" sz="1600" dirty="0"/>
          </a:p>
        </p:txBody>
      </p:sp>
      <p:sp>
        <p:nvSpPr>
          <p:cNvPr id="30" name="Text 27"/>
          <p:cNvSpPr/>
          <p:nvPr/>
        </p:nvSpPr>
        <p:spPr>
          <a:xfrm>
            <a:off x="7664248" y="3709035"/>
            <a:ext cx="3662680" cy="18415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400" kern="0" spc="13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Add some Neo-Latin vocabulary (</a:t>
            </a:r>
            <a:r>
              <a:rPr lang="en-US" sz="1400" i="1" kern="0" spc="13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machina </a:t>
            </a:r>
            <a:r>
              <a:rPr lang="en-US" sz="1400" i="1" kern="0" spc="130" dirty="0" err="1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lavatoria</a:t>
            </a:r>
            <a:r>
              <a:rPr lang="en-US" sz="1400" kern="0" spc="13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 </a:t>
            </a:r>
            <a:r>
              <a:rPr lang="en-US" sz="1400" i="1" kern="0" spc="130" dirty="0" err="1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aspiratorium</a:t>
            </a:r>
            <a:r>
              <a:rPr lang="en-US" sz="1400" i="1" kern="0" spc="13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</a:t>
            </a:r>
            <a:r>
              <a:rPr lang="en-US" sz="1400" i="1" kern="0" spc="130" dirty="0" err="1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pulveris</a:t>
            </a:r>
            <a:r>
              <a:rPr lang="en-US" sz="1400" kern="0" spc="13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) to actualize the situations and induce an a-ha moment showing Latin as a living language.</a:t>
            </a:r>
            <a:endParaRPr lang="en-US" sz="1600" dirty="0"/>
          </a:p>
        </p:txBody>
      </p:sp>
      <p:pic>
        <p:nvPicPr>
          <p:cNvPr id="32" name="Grafik 31" descr="Ein Bild, das Entwurf, Lineart, Clipart, Zeichnung enthält.&#10;&#10;KI-generierte Inhalte können fehlerhaft sein.">
            <a:extLst>
              <a:ext uri="{FF2B5EF4-FFF2-40B4-BE49-F238E27FC236}">
                <a16:creationId xmlns:a16="http://schemas.microsoft.com/office/drawing/2014/main" id="{1C9B08D2-0E5B-2B1A-82EB-A2861BA8B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04" y="3344767"/>
            <a:ext cx="2182586" cy="145505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19:57:41-d2nf5d98bjvh7rlivs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665" y="1141095"/>
            <a:ext cx="3619500" cy="391287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047240" y="5053965"/>
            <a:ext cx="8642985" cy="119951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5715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4" name="Text 1"/>
          <p:cNvSpPr/>
          <p:nvPr/>
        </p:nvSpPr>
        <p:spPr>
          <a:xfrm>
            <a:off x="2047240" y="5053965"/>
            <a:ext cx="8642985" cy="11995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1920240" y="4884420"/>
            <a:ext cx="8642985" cy="119951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5715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6" name="Text 3"/>
          <p:cNvSpPr/>
          <p:nvPr/>
        </p:nvSpPr>
        <p:spPr>
          <a:xfrm>
            <a:off x="1920240" y="4884420"/>
            <a:ext cx="8642985" cy="11995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920240" y="5045710"/>
            <a:ext cx="8643620" cy="8159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Expansion Ideas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447415" y="256898"/>
            <a:ext cx="5640070" cy="1107996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6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PART  04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291465" y="6075045"/>
            <a:ext cx="607496" cy="0"/>
          </a:xfrm>
          <a:prstGeom prst="lin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10" name="Shape 7"/>
          <p:cNvSpPr/>
          <p:nvPr/>
        </p:nvSpPr>
        <p:spPr>
          <a:xfrm>
            <a:off x="291465" y="6308725"/>
            <a:ext cx="607496" cy="0"/>
          </a:xfrm>
          <a:prstGeom prst="lin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11" name="Shape 8"/>
          <p:cNvSpPr/>
          <p:nvPr/>
        </p:nvSpPr>
        <p:spPr>
          <a:xfrm>
            <a:off x="291465" y="6542405"/>
            <a:ext cx="607496" cy="0"/>
          </a:xfrm>
          <a:prstGeom prst="lin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12" name="Shape 9"/>
          <p:cNvSpPr/>
          <p:nvPr/>
        </p:nvSpPr>
        <p:spPr>
          <a:xfrm>
            <a:off x="291465" y="202565"/>
            <a:ext cx="337185" cy="337185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3" name="Text 10"/>
          <p:cNvSpPr/>
          <p:nvPr/>
        </p:nvSpPr>
        <p:spPr>
          <a:xfrm>
            <a:off x="291465" y="202565"/>
            <a:ext cx="337185" cy="3371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1251585" y="202565"/>
            <a:ext cx="337185" cy="337185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5" name="Text 12"/>
          <p:cNvSpPr/>
          <p:nvPr/>
        </p:nvSpPr>
        <p:spPr>
          <a:xfrm>
            <a:off x="1251585" y="202565"/>
            <a:ext cx="337185" cy="3371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771525" y="202565"/>
            <a:ext cx="337185" cy="337185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7" name="Text 14"/>
          <p:cNvSpPr/>
          <p:nvPr/>
        </p:nvSpPr>
        <p:spPr>
          <a:xfrm>
            <a:off x="771525" y="202565"/>
            <a:ext cx="337185" cy="3371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1731645" y="202565"/>
            <a:ext cx="337185" cy="337185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9" name="Text 16"/>
          <p:cNvSpPr/>
          <p:nvPr/>
        </p:nvSpPr>
        <p:spPr>
          <a:xfrm>
            <a:off x="1731645" y="202565"/>
            <a:ext cx="337185" cy="3371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0720"/>
          </a:xfrm>
          <a:prstGeom prst="rect">
            <a:avLst/>
          </a:prstGeom>
          <a:solidFill>
            <a:schemeClr val="accent6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07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2220595" y="129540"/>
            <a:ext cx="7731125" cy="44767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5" name="Text 3"/>
          <p:cNvSpPr/>
          <p:nvPr/>
        </p:nvSpPr>
        <p:spPr>
          <a:xfrm>
            <a:off x="2220595" y="129540"/>
            <a:ext cx="7731125" cy="44767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1540490" y="202030"/>
            <a:ext cx="36004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7" name="Shape 5"/>
          <p:cNvSpPr/>
          <p:nvPr/>
        </p:nvSpPr>
        <p:spPr>
          <a:xfrm>
            <a:off x="11540490" y="340460"/>
            <a:ext cx="36004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8" name="Shape 6"/>
          <p:cNvSpPr/>
          <p:nvPr/>
        </p:nvSpPr>
        <p:spPr>
          <a:xfrm>
            <a:off x="11540490" y="478890"/>
            <a:ext cx="36004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9" name="Shape 7"/>
          <p:cNvSpPr/>
          <p:nvPr/>
        </p:nvSpPr>
        <p:spPr>
          <a:xfrm flipH="1">
            <a:off x="240030" y="154940"/>
            <a:ext cx="322580" cy="323850"/>
          </a:xfrm>
          <a:prstGeom prst="chevron">
            <a:avLst>
              <a:gd name="adj" fmla="val 69082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0" name="Text 8"/>
          <p:cNvSpPr/>
          <p:nvPr/>
        </p:nvSpPr>
        <p:spPr>
          <a:xfrm>
            <a:off x="240030" y="154940"/>
            <a:ext cx="322580" cy="32385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2256155" y="95558"/>
            <a:ext cx="7499985" cy="4616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Challenge Variations for Advanced Learners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1155700" y="3670300"/>
            <a:ext cx="2560955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13" name="Shape 11"/>
          <p:cNvSpPr/>
          <p:nvPr/>
        </p:nvSpPr>
        <p:spPr>
          <a:xfrm>
            <a:off x="4973955" y="3670300"/>
            <a:ext cx="2560955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14" name="Shape 12"/>
          <p:cNvSpPr/>
          <p:nvPr/>
        </p:nvSpPr>
        <p:spPr>
          <a:xfrm>
            <a:off x="8678545" y="3670300"/>
            <a:ext cx="2560955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18" name="Shape 13"/>
          <p:cNvSpPr/>
          <p:nvPr/>
        </p:nvSpPr>
        <p:spPr>
          <a:xfrm>
            <a:off x="0" y="6620510"/>
            <a:ext cx="12192000" cy="237490"/>
          </a:xfrm>
          <a:prstGeom prst="rect">
            <a:avLst/>
          </a:prstGeom>
          <a:solidFill>
            <a:schemeClr val="accent6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9" name="Text 14"/>
          <p:cNvSpPr/>
          <p:nvPr/>
        </p:nvSpPr>
        <p:spPr>
          <a:xfrm>
            <a:off x="0" y="6620510"/>
            <a:ext cx="12192000" cy="23749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0" name="Shape 15"/>
          <p:cNvSpPr/>
          <p:nvPr/>
        </p:nvSpPr>
        <p:spPr>
          <a:xfrm>
            <a:off x="4345305" y="1231900"/>
            <a:ext cx="0" cy="4612005"/>
          </a:xfrm>
          <a:prstGeom prst="line">
            <a:avLst/>
          </a:prstGeom>
          <a:noFill/>
          <a:ln w="6350">
            <a:solidFill>
              <a:srgbClr val="D9D9D9"/>
            </a:solidFill>
            <a:prstDash val="dash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21" name="Shape 16"/>
          <p:cNvSpPr/>
          <p:nvPr/>
        </p:nvSpPr>
        <p:spPr>
          <a:xfrm>
            <a:off x="8162925" y="1231900"/>
            <a:ext cx="0" cy="4612005"/>
          </a:xfrm>
          <a:prstGeom prst="line">
            <a:avLst/>
          </a:prstGeom>
          <a:noFill/>
          <a:ln w="6350">
            <a:solidFill>
              <a:srgbClr val="D9D9D9"/>
            </a:solidFill>
            <a:prstDash val="dash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22" name="Text 17"/>
          <p:cNvSpPr/>
          <p:nvPr/>
        </p:nvSpPr>
        <p:spPr>
          <a:xfrm>
            <a:off x="1150620" y="2687320"/>
            <a:ext cx="2568575" cy="68135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Multi-Room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Quests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3" name="Text 18"/>
          <p:cNvSpPr/>
          <p:nvPr/>
        </p:nvSpPr>
        <p:spPr>
          <a:xfrm>
            <a:off x="1042671" y="3900171"/>
            <a:ext cx="2787015" cy="28606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59595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Invent multi-room quests, for example: one student chains five commands to finish a cleaning routine, while the other performs the tasks by placing the cards in appropriate rooms and telling aloud what they are doing.</a:t>
            </a:r>
            <a:endParaRPr lang="en-US" sz="1600" dirty="0"/>
          </a:p>
        </p:txBody>
      </p:sp>
      <p:sp>
        <p:nvSpPr>
          <p:cNvPr id="24" name="Text 19"/>
          <p:cNvSpPr/>
          <p:nvPr/>
        </p:nvSpPr>
        <p:spPr>
          <a:xfrm>
            <a:off x="8700135" y="2674194"/>
            <a:ext cx="2542540" cy="68135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Planning Future Actions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 20"/>
          <p:cNvSpPr/>
          <p:nvPr/>
        </p:nvSpPr>
        <p:spPr>
          <a:xfrm>
            <a:off x="8678220" y="3900171"/>
            <a:ext cx="2787015" cy="28606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59595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Diagnose the state of the household – what needs to be done? Use gerundive to assess the situation, then distribute the tasks to various household members in imperative or future tense. </a:t>
            </a:r>
            <a:endParaRPr lang="en-US" sz="1600" dirty="0"/>
          </a:p>
        </p:txBody>
      </p:sp>
      <p:sp>
        <p:nvSpPr>
          <p:cNvPr id="26" name="Text 21"/>
          <p:cNvSpPr/>
          <p:nvPr/>
        </p:nvSpPr>
        <p:spPr>
          <a:xfrm>
            <a:off x="8700135" y="2687320"/>
            <a:ext cx="2527300" cy="68135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7" name="Text 22"/>
          <p:cNvSpPr/>
          <p:nvPr/>
        </p:nvSpPr>
        <p:spPr>
          <a:xfrm>
            <a:off x="8565515" y="3771265"/>
            <a:ext cx="2787015" cy="28606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30000"/>
              </a:lnSpc>
            </a:pPr>
            <a:endParaRPr lang="en-US" sz="1600" dirty="0"/>
          </a:p>
        </p:txBody>
      </p:sp>
      <p:sp>
        <p:nvSpPr>
          <p:cNvPr id="28" name="Text 19">
            <a:extLst>
              <a:ext uri="{FF2B5EF4-FFF2-40B4-BE49-F238E27FC236}">
                <a16:creationId xmlns:a16="http://schemas.microsoft.com/office/drawing/2014/main" id="{283B276F-5C00-905B-42C0-D0C1FC99C6F2}"/>
              </a:ext>
            </a:extLst>
          </p:cNvPr>
          <p:cNvSpPr/>
          <p:nvPr/>
        </p:nvSpPr>
        <p:spPr>
          <a:xfrm>
            <a:off x="5140325" y="2839720"/>
            <a:ext cx="2542540" cy="68135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Past Actions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 20">
            <a:extLst>
              <a:ext uri="{FF2B5EF4-FFF2-40B4-BE49-F238E27FC236}">
                <a16:creationId xmlns:a16="http://schemas.microsoft.com/office/drawing/2014/main" id="{AD0407A3-1096-B1BB-0530-AE4396255622}"/>
              </a:ext>
            </a:extLst>
          </p:cNvPr>
          <p:cNvSpPr/>
          <p:nvPr/>
        </p:nvSpPr>
        <p:spPr>
          <a:xfrm>
            <a:off x="5013325" y="3923665"/>
            <a:ext cx="2787015" cy="28606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59595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Imagine the cleaning routine took place yesterday. One student narrates the actions in the past (Perfect for completed actions, Imperfect for incomplete ones), the other repeats the sentences in third-person. </a:t>
            </a:r>
            <a:endParaRPr lang="en-US" sz="1600" dirty="0"/>
          </a:p>
        </p:txBody>
      </p:sp>
      <p:pic>
        <p:nvPicPr>
          <p:cNvPr id="32" name="Grafik 31" descr="Waschmaschine mit einfarbiger Füllung">
            <a:extLst>
              <a:ext uri="{FF2B5EF4-FFF2-40B4-BE49-F238E27FC236}">
                <a16:creationId xmlns:a16="http://schemas.microsoft.com/office/drawing/2014/main" id="{5C652998-13C9-F01F-C2C1-D591DC823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57335" y="966198"/>
            <a:ext cx="1588770" cy="1588770"/>
          </a:xfrm>
          <a:prstGeom prst="rect">
            <a:avLst/>
          </a:prstGeom>
        </p:spPr>
      </p:pic>
      <p:pic>
        <p:nvPicPr>
          <p:cNvPr id="36" name="Grafik 35" descr="Handtuch mit einfarbiger Füllung">
            <a:extLst>
              <a:ext uri="{FF2B5EF4-FFF2-40B4-BE49-F238E27FC236}">
                <a16:creationId xmlns:a16="http://schemas.microsoft.com/office/drawing/2014/main" id="{2366F9C2-9AF9-14B3-6150-02DF51024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59980" y="1143405"/>
            <a:ext cx="1549854" cy="1549854"/>
          </a:xfrm>
          <a:prstGeom prst="rect">
            <a:avLst/>
          </a:prstGeom>
        </p:spPr>
      </p:pic>
      <p:pic>
        <p:nvPicPr>
          <p:cNvPr id="42" name="Grafik 41" descr="Eimer und Wischmopp mit einfarbiger Füllung">
            <a:extLst>
              <a:ext uri="{FF2B5EF4-FFF2-40B4-BE49-F238E27FC236}">
                <a16:creationId xmlns:a16="http://schemas.microsoft.com/office/drawing/2014/main" id="{8045E516-EB37-ECB2-D45D-4405486551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77599" y="1007474"/>
            <a:ext cx="1549854" cy="154985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368155" y="6143625"/>
            <a:ext cx="2667000" cy="51117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Text 1"/>
          <p:cNvSpPr/>
          <p:nvPr/>
        </p:nvSpPr>
        <p:spPr>
          <a:xfrm>
            <a:off x="9368155" y="6143625"/>
            <a:ext cx="2667000" cy="51117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9368155" y="5563870"/>
            <a:ext cx="2667000" cy="51117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5" name="Text 3"/>
          <p:cNvSpPr/>
          <p:nvPr/>
        </p:nvSpPr>
        <p:spPr>
          <a:xfrm>
            <a:off x="9368155" y="5563870"/>
            <a:ext cx="2667000" cy="51117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870710" y="1315085"/>
            <a:ext cx="8588375" cy="177101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15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THANKS!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291465" y="202565"/>
            <a:ext cx="337185" cy="337185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8" name="Text 6"/>
          <p:cNvSpPr/>
          <p:nvPr/>
        </p:nvSpPr>
        <p:spPr>
          <a:xfrm>
            <a:off x="291465" y="202565"/>
            <a:ext cx="337185" cy="3371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1251585" y="202565"/>
            <a:ext cx="337185" cy="337185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 8"/>
          <p:cNvSpPr/>
          <p:nvPr/>
        </p:nvSpPr>
        <p:spPr>
          <a:xfrm>
            <a:off x="1251585" y="202565"/>
            <a:ext cx="337185" cy="3371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771525" y="202565"/>
            <a:ext cx="337185" cy="337185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 10"/>
          <p:cNvSpPr/>
          <p:nvPr/>
        </p:nvSpPr>
        <p:spPr>
          <a:xfrm>
            <a:off x="771525" y="202565"/>
            <a:ext cx="337185" cy="3371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1731645" y="202565"/>
            <a:ext cx="337185" cy="337185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4" name="Text 12"/>
          <p:cNvSpPr/>
          <p:nvPr/>
        </p:nvSpPr>
        <p:spPr>
          <a:xfrm>
            <a:off x="1731645" y="202565"/>
            <a:ext cx="337185" cy="3371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1701165" y="1215390"/>
            <a:ext cx="8762365" cy="1905635"/>
          </a:xfrm>
          <a:prstGeom prst="rect">
            <a:avLst/>
          </a:prstGeom>
          <a:solidFill>
            <a:srgbClr val="000000">
              <a:alpha val="0"/>
            </a:srgbClr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6" name="Text 14"/>
          <p:cNvSpPr/>
          <p:nvPr/>
        </p:nvSpPr>
        <p:spPr>
          <a:xfrm>
            <a:off x="1701165" y="1215390"/>
            <a:ext cx="8762365" cy="19056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17" name="Image 0" descr="https://kimi-img.moonshot.cn/pub/slides/slides_tmpl/image/25-08-27-19:57:41-d2nf5d98bjvh7rlivslg.png"/>
          <p:cNvPicPr>
            <a:picLocks noChangeAspect="1"/>
          </p:cNvPicPr>
          <p:nvPr/>
        </p:nvPicPr>
        <p:blipFill>
          <a:blip r:embed="rId3"/>
          <a:srcRect b="42278"/>
          <a:stretch/>
        </p:blipFill>
        <p:spPr>
          <a:xfrm>
            <a:off x="2338070" y="2733675"/>
            <a:ext cx="7030085" cy="4124325"/>
          </a:xfrm>
          <a:prstGeom prst="rect">
            <a:avLst/>
          </a:prstGeom>
        </p:spPr>
      </p:pic>
      <p:sp>
        <p:nvSpPr>
          <p:cNvPr id="18" name="Text 15"/>
          <p:cNvSpPr/>
          <p:nvPr/>
        </p:nvSpPr>
        <p:spPr>
          <a:xfrm>
            <a:off x="9415780" y="5588635"/>
            <a:ext cx="2619375" cy="55499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Homo Legens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9415780" y="6151880"/>
            <a:ext cx="2619375" cy="55499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2025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291465" y="6075045"/>
            <a:ext cx="607496" cy="0"/>
          </a:xfrm>
          <a:prstGeom prst="lin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21" name="Shape 18"/>
          <p:cNvSpPr/>
          <p:nvPr/>
        </p:nvSpPr>
        <p:spPr>
          <a:xfrm>
            <a:off x="291465" y="6308725"/>
            <a:ext cx="607496" cy="0"/>
          </a:xfrm>
          <a:prstGeom prst="lin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22" name="Shape 19"/>
          <p:cNvSpPr/>
          <p:nvPr/>
        </p:nvSpPr>
        <p:spPr>
          <a:xfrm>
            <a:off x="291465" y="6542405"/>
            <a:ext cx="607496" cy="0"/>
          </a:xfrm>
          <a:prstGeom prst="lin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79190" y="716280"/>
            <a:ext cx="5186045" cy="507365"/>
          </a:xfrm>
          <a:prstGeom prst="roundRect">
            <a:avLst>
              <a:gd name="adj" fmla="val 50000"/>
            </a:avLst>
          </a:prstGeom>
          <a:solidFill>
            <a:srgbClr val="000000"/>
          </a:solidFill>
          <a:ln w="635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3" name="Text 1"/>
          <p:cNvSpPr/>
          <p:nvPr/>
        </p:nvSpPr>
        <p:spPr>
          <a:xfrm>
            <a:off x="3679190" y="716280"/>
            <a:ext cx="5186045" cy="50736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721860" y="824230"/>
            <a:ext cx="0" cy="303530"/>
          </a:xfrm>
          <a:prstGeom prst="line">
            <a:avLst/>
          </a:prstGeom>
          <a:noFill/>
          <a:ln w="76200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5" name="Shape 3"/>
          <p:cNvSpPr/>
          <p:nvPr/>
        </p:nvSpPr>
        <p:spPr>
          <a:xfrm>
            <a:off x="3679190" y="1602740"/>
            <a:ext cx="5186045" cy="50736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635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6" name="Text 4"/>
          <p:cNvSpPr/>
          <p:nvPr/>
        </p:nvSpPr>
        <p:spPr>
          <a:xfrm>
            <a:off x="3679190" y="1602740"/>
            <a:ext cx="5186045" cy="50736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4721860" y="1710690"/>
            <a:ext cx="0" cy="303530"/>
          </a:xfrm>
          <a:prstGeom prst="line">
            <a:avLst/>
          </a:prstGeom>
          <a:noFill/>
          <a:ln w="76200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8" name="Shape 6"/>
          <p:cNvSpPr/>
          <p:nvPr/>
        </p:nvSpPr>
        <p:spPr>
          <a:xfrm>
            <a:off x="3679190" y="3378122"/>
            <a:ext cx="5186045" cy="50736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635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9" name="Text 7"/>
          <p:cNvSpPr/>
          <p:nvPr/>
        </p:nvSpPr>
        <p:spPr>
          <a:xfrm>
            <a:off x="3679190" y="3363595"/>
            <a:ext cx="5186045" cy="50736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721860" y="3486059"/>
            <a:ext cx="0" cy="303530"/>
          </a:xfrm>
          <a:prstGeom prst="line">
            <a:avLst/>
          </a:prstGeom>
          <a:noFill/>
          <a:ln w="76200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14" name="Shape 12"/>
          <p:cNvSpPr/>
          <p:nvPr/>
        </p:nvSpPr>
        <p:spPr>
          <a:xfrm>
            <a:off x="0" y="6262370"/>
            <a:ext cx="12216130" cy="468630"/>
          </a:xfrm>
          <a:prstGeom prst="rect">
            <a:avLst/>
          </a:prstGeom>
          <a:solidFill>
            <a:schemeClr val="accent6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5" name="Text 13"/>
          <p:cNvSpPr/>
          <p:nvPr/>
        </p:nvSpPr>
        <p:spPr>
          <a:xfrm>
            <a:off x="-24130" y="6262370"/>
            <a:ext cx="12216130" cy="4686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3679190" y="2466340"/>
            <a:ext cx="5186045" cy="507365"/>
          </a:xfrm>
          <a:prstGeom prst="roundRect">
            <a:avLst>
              <a:gd name="adj" fmla="val 50000"/>
            </a:avLst>
          </a:prstGeom>
          <a:solidFill>
            <a:srgbClr val="000000"/>
          </a:solidFill>
          <a:ln w="635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7" name="Text 15"/>
          <p:cNvSpPr/>
          <p:nvPr/>
        </p:nvSpPr>
        <p:spPr>
          <a:xfrm>
            <a:off x="3679190" y="2466340"/>
            <a:ext cx="5186045" cy="50736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4721860" y="2574290"/>
            <a:ext cx="0" cy="303530"/>
          </a:xfrm>
          <a:prstGeom prst="line">
            <a:avLst/>
          </a:prstGeom>
          <a:noFill/>
          <a:ln w="76200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pic>
        <p:nvPicPr>
          <p:cNvPr id="22" name="Image 0" descr="https://kimi-img.moonshot.cn/pub/slides/slides_tmpl/image/25-08-27-19:57:41-d2nf5d98bjvh7rlivsl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740" y="2965355"/>
            <a:ext cx="2205964" cy="2817320"/>
          </a:xfrm>
          <a:prstGeom prst="rect">
            <a:avLst/>
          </a:prstGeom>
        </p:spPr>
      </p:pic>
      <p:pic>
        <p:nvPicPr>
          <p:cNvPr id="23" name="Image 1" descr="https://kimi-img.moonshot.cn/pub/slides/slides_tmpl/image/25-08-27-19:57:41-d2nf5d98bjvh7rlivsk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31" y="3171969"/>
            <a:ext cx="2034775" cy="2595541"/>
          </a:xfrm>
          <a:prstGeom prst="rect">
            <a:avLst/>
          </a:prstGeom>
        </p:spPr>
      </p:pic>
      <p:sp>
        <p:nvSpPr>
          <p:cNvPr id="24" name="Shape 20"/>
          <p:cNvSpPr/>
          <p:nvPr/>
        </p:nvSpPr>
        <p:spPr>
          <a:xfrm>
            <a:off x="291465" y="202565"/>
            <a:ext cx="337185" cy="337185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5" name="Text 21"/>
          <p:cNvSpPr/>
          <p:nvPr/>
        </p:nvSpPr>
        <p:spPr>
          <a:xfrm>
            <a:off x="291465" y="202565"/>
            <a:ext cx="337185" cy="3371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6" name="Shape 22"/>
          <p:cNvSpPr/>
          <p:nvPr/>
        </p:nvSpPr>
        <p:spPr>
          <a:xfrm>
            <a:off x="1251585" y="202565"/>
            <a:ext cx="337185" cy="337185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7" name="Text 23"/>
          <p:cNvSpPr/>
          <p:nvPr/>
        </p:nvSpPr>
        <p:spPr>
          <a:xfrm>
            <a:off x="1251585" y="202565"/>
            <a:ext cx="337185" cy="3371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8" name="Shape 24"/>
          <p:cNvSpPr/>
          <p:nvPr/>
        </p:nvSpPr>
        <p:spPr>
          <a:xfrm>
            <a:off x="771525" y="202565"/>
            <a:ext cx="337185" cy="337185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9" name="Text 25"/>
          <p:cNvSpPr/>
          <p:nvPr/>
        </p:nvSpPr>
        <p:spPr>
          <a:xfrm>
            <a:off x="771525" y="202565"/>
            <a:ext cx="337185" cy="3371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30" name="Shape 26"/>
          <p:cNvSpPr/>
          <p:nvPr/>
        </p:nvSpPr>
        <p:spPr>
          <a:xfrm>
            <a:off x="1731645" y="202565"/>
            <a:ext cx="337185" cy="337185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31" name="Text 27"/>
          <p:cNvSpPr/>
          <p:nvPr/>
        </p:nvSpPr>
        <p:spPr>
          <a:xfrm>
            <a:off x="1731645" y="202565"/>
            <a:ext cx="337185" cy="3371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32" name="Shape 28"/>
          <p:cNvSpPr/>
          <p:nvPr/>
        </p:nvSpPr>
        <p:spPr>
          <a:xfrm>
            <a:off x="-24130" y="6479540"/>
            <a:ext cx="12216130" cy="377825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3" name="Text 29"/>
          <p:cNvSpPr/>
          <p:nvPr/>
        </p:nvSpPr>
        <p:spPr>
          <a:xfrm>
            <a:off x="-24130" y="6479540"/>
            <a:ext cx="12216130" cy="37782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35" name="Text 30"/>
          <p:cNvSpPr/>
          <p:nvPr/>
        </p:nvSpPr>
        <p:spPr>
          <a:xfrm>
            <a:off x="3806825" y="675640"/>
            <a:ext cx="847090" cy="5524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36" name="Text 31"/>
          <p:cNvSpPr/>
          <p:nvPr/>
        </p:nvSpPr>
        <p:spPr>
          <a:xfrm>
            <a:off x="4885055" y="767080"/>
            <a:ext cx="3784600" cy="40011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Teacher’s Guide</a:t>
            </a:r>
            <a:endParaRPr lang="en-US" sz="1600" dirty="0"/>
          </a:p>
        </p:txBody>
      </p:sp>
      <p:sp>
        <p:nvSpPr>
          <p:cNvPr id="37" name="Text 32"/>
          <p:cNvSpPr/>
          <p:nvPr/>
        </p:nvSpPr>
        <p:spPr>
          <a:xfrm>
            <a:off x="3806825" y="1562100"/>
            <a:ext cx="847090" cy="5524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38" name="Text 33"/>
          <p:cNvSpPr/>
          <p:nvPr/>
        </p:nvSpPr>
        <p:spPr>
          <a:xfrm>
            <a:off x="4885055" y="1653540"/>
            <a:ext cx="3784600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Floor Plan</a:t>
            </a:r>
            <a:endParaRPr lang="en-US" sz="1600" dirty="0"/>
          </a:p>
        </p:txBody>
      </p:sp>
      <p:sp>
        <p:nvSpPr>
          <p:cNvPr id="39" name="Text 34"/>
          <p:cNvSpPr/>
          <p:nvPr/>
        </p:nvSpPr>
        <p:spPr>
          <a:xfrm>
            <a:off x="3806825" y="2425700"/>
            <a:ext cx="847090" cy="5524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40" name="Text 35"/>
          <p:cNvSpPr/>
          <p:nvPr/>
        </p:nvSpPr>
        <p:spPr>
          <a:xfrm>
            <a:off x="4885055" y="2517140"/>
            <a:ext cx="3784600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Item Cards</a:t>
            </a:r>
            <a:endParaRPr lang="en-US" sz="1600" dirty="0"/>
          </a:p>
        </p:txBody>
      </p:sp>
      <p:sp>
        <p:nvSpPr>
          <p:cNvPr id="41" name="Text 36"/>
          <p:cNvSpPr/>
          <p:nvPr/>
        </p:nvSpPr>
        <p:spPr>
          <a:xfrm>
            <a:off x="3806825" y="3322955"/>
            <a:ext cx="847090" cy="5524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42" name="Text 37"/>
          <p:cNvSpPr/>
          <p:nvPr/>
        </p:nvSpPr>
        <p:spPr>
          <a:xfrm>
            <a:off x="4885055" y="3414395"/>
            <a:ext cx="3784600" cy="40011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Expansion Ideas</a:t>
            </a:r>
            <a:endParaRPr lang="en-US" sz="1600" dirty="0"/>
          </a:p>
        </p:txBody>
      </p:sp>
      <p:sp>
        <p:nvSpPr>
          <p:cNvPr id="47" name="Shape 28">
            <a:extLst>
              <a:ext uri="{FF2B5EF4-FFF2-40B4-BE49-F238E27FC236}">
                <a16:creationId xmlns:a16="http://schemas.microsoft.com/office/drawing/2014/main" id="{E70F05ED-4C94-19A1-B434-2D609B33FE04}"/>
              </a:ext>
            </a:extLst>
          </p:cNvPr>
          <p:cNvSpPr/>
          <p:nvPr/>
        </p:nvSpPr>
        <p:spPr>
          <a:xfrm>
            <a:off x="-24130" y="5876095"/>
            <a:ext cx="12216130" cy="377825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DA54ED2-8872-7BD4-09FD-15E151486108}"/>
              </a:ext>
            </a:extLst>
          </p:cNvPr>
          <p:cNvSpPr txBox="1"/>
          <p:nvPr/>
        </p:nvSpPr>
        <p:spPr>
          <a:xfrm>
            <a:off x="545431" y="1843790"/>
            <a:ext cx="27762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CONTENTS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19:57:41-d2nf5d98bjvh7rlivs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665" y="1141095"/>
            <a:ext cx="3619500" cy="391287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047240" y="5053965"/>
            <a:ext cx="8642985" cy="119951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5715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4" name="Text 1"/>
          <p:cNvSpPr/>
          <p:nvPr/>
        </p:nvSpPr>
        <p:spPr>
          <a:xfrm>
            <a:off x="2047240" y="5053965"/>
            <a:ext cx="8642985" cy="11995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1920240" y="4884420"/>
            <a:ext cx="8642985" cy="119951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5715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6" name="Text 3"/>
          <p:cNvSpPr/>
          <p:nvPr/>
        </p:nvSpPr>
        <p:spPr>
          <a:xfrm>
            <a:off x="1920240" y="4884420"/>
            <a:ext cx="8642985" cy="11995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920240" y="4992033"/>
            <a:ext cx="8643620" cy="92333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Teacher’s Guide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447415" y="304483"/>
            <a:ext cx="5640070" cy="10128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6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PART  01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291465" y="6075045"/>
            <a:ext cx="607496" cy="0"/>
          </a:xfrm>
          <a:prstGeom prst="lin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10" name="Shape 7"/>
          <p:cNvSpPr/>
          <p:nvPr/>
        </p:nvSpPr>
        <p:spPr>
          <a:xfrm>
            <a:off x="291465" y="6308725"/>
            <a:ext cx="607496" cy="0"/>
          </a:xfrm>
          <a:prstGeom prst="lin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11" name="Shape 8"/>
          <p:cNvSpPr/>
          <p:nvPr/>
        </p:nvSpPr>
        <p:spPr>
          <a:xfrm>
            <a:off x="291465" y="6542405"/>
            <a:ext cx="607496" cy="0"/>
          </a:xfrm>
          <a:prstGeom prst="lin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12" name="Shape 9"/>
          <p:cNvSpPr/>
          <p:nvPr/>
        </p:nvSpPr>
        <p:spPr>
          <a:xfrm>
            <a:off x="291465" y="202565"/>
            <a:ext cx="337185" cy="337185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3" name="Text 10"/>
          <p:cNvSpPr/>
          <p:nvPr/>
        </p:nvSpPr>
        <p:spPr>
          <a:xfrm>
            <a:off x="291465" y="202565"/>
            <a:ext cx="337185" cy="3371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1251585" y="202565"/>
            <a:ext cx="337185" cy="337185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5" name="Text 12"/>
          <p:cNvSpPr/>
          <p:nvPr/>
        </p:nvSpPr>
        <p:spPr>
          <a:xfrm>
            <a:off x="1251585" y="202565"/>
            <a:ext cx="337185" cy="3371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771525" y="202565"/>
            <a:ext cx="337185" cy="337185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7" name="Text 14"/>
          <p:cNvSpPr/>
          <p:nvPr/>
        </p:nvSpPr>
        <p:spPr>
          <a:xfrm>
            <a:off x="771525" y="202565"/>
            <a:ext cx="337185" cy="3371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1731645" y="202565"/>
            <a:ext cx="337185" cy="337185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9" name="Text 16"/>
          <p:cNvSpPr/>
          <p:nvPr/>
        </p:nvSpPr>
        <p:spPr>
          <a:xfrm>
            <a:off x="1731645" y="202565"/>
            <a:ext cx="337185" cy="3371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0720"/>
          </a:xfrm>
          <a:prstGeom prst="rect">
            <a:avLst/>
          </a:prstGeom>
          <a:solidFill>
            <a:schemeClr val="accent6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07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2220595" y="129540"/>
            <a:ext cx="7731125" cy="44767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5" name="Text 3"/>
          <p:cNvSpPr/>
          <p:nvPr/>
        </p:nvSpPr>
        <p:spPr>
          <a:xfrm>
            <a:off x="2220595" y="129540"/>
            <a:ext cx="7731125" cy="44767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1540490" y="202030"/>
            <a:ext cx="36004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7" name="Shape 5"/>
          <p:cNvSpPr/>
          <p:nvPr/>
        </p:nvSpPr>
        <p:spPr>
          <a:xfrm>
            <a:off x="11540490" y="340460"/>
            <a:ext cx="36004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8" name="Shape 6"/>
          <p:cNvSpPr/>
          <p:nvPr/>
        </p:nvSpPr>
        <p:spPr>
          <a:xfrm>
            <a:off x="11540490" y="478890"/>
            <a:ext cx="36004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9" name="Shape 7"/>
          <p:cNvSpPr/>
          <p:nvPr/>
        </p:nvSpPr>
        <p:spPr>
          <a:xfrm flipH="1">
            <a:off x="240030" y="154940"/>
            <a:ext cx="322580" cy="323850"/>
          </a:xfrm>
          <a:prstGeom prst="chevron">
            <a:avLst>
              <a:gd name="adj" fmla="val 69082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0" name="Text 8"/>
          <p:cNvSpPr/>
          <p:nvPr/>
        </p:nvSpPr>
        <p:spPr>
          <a:xfrm>
            <a:off x="240030" y="154940"/>
            <a:ext cx="322580" cy="32385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2256155" y="142240"/>
            <a:ext cx="7499985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Activity Overview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09905" y="1094105"/>
            <a:ext cx="85725" cy="343535"/>
          </a:xfrm>
          <a:prstGeom prst="rect">
            <a:avLst/>
          </a:prstGeom>
          <a:solidFill>
            <a:schemeClr val="accent6"/>
          </a:solidFill>
          <a:ln/>
        </p:spPr>
        <p:txBody>
          <a:bodyPr/>
          <a:lstStyle/>
          <a:p>
            <a:endParaRPr lang="de-DE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 11"/>
          <p:cNvSpPr/>
          <p:nvPr/>
        </p:nvSpPr>
        <p:spPr>
          <a:xfrm>
            <a:off x="509905" y="1094105"/>
            <a:ext cx="85725" cy="3435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62293" y="2639060"/>
            <a:ext cx="8556625" cy="0"/>
          </a:xfrm>
          <a:prstGeom prst="line">
            <a:avLst/>
          </a:prstGeom>
          <a:noFill/>
          <a:ln w="12700">
            <a:solidFill>
              <a:srgbClr val="595959"/>
            </a:solidFill>
            <a:prstDash val="dash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15" name="Shape 13"/>
          <p:cNvSpPr/>
          <p:nvPr/>
        </p:nvSpPr>
        <p:spPr>
          <a:xfrm>
            <a:off x="562293" y="4533265"/>
            <a:ext cx="8556625" cy="0"/>
          </a:xfrm>
          <a:prstGeom prst="line">
            <a:avLst/>
          </a:prstGeom>
          <a:noFill/>
          <a:ln w="12700">
            <a:solidFill>
              <a:srgbClr val="595959"/>
            </a:solidFill>
            <a:prstDash val="dash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16" name="Shape 14"/>
          <p:cNvSpPr/>
          <p:nvPr/>
        </p:nvSpPr>
        <p:spPr>
          <a:xfrm>
            <a:off x="562293" y="6448425"/>
            <a:ext cx="8556625" cy="0"/>
          </a:xfrm>
          <a:prstGeom prst="line">
            <a:avLst/>
          </a:prstGeom>
          <a:noFill/>
          <a:ln w="12700">
            <a:solidFill>
              <a:srgbClr val="595959"/>
            </a:solidFill>
            <a:prstDash val="dash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pic>
        <p:nvPicPr>
          <p:cNvPr id="17" name="Image 0" descr="https://kimi-img.moonshot.cn/pub/slides/slides_tmpl/image/25-08-27-19:57:43-d2nf5dp8bjvh7rlivt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330" y="1841641"/>
            <a:ext cx="2673985" cy="3923030"/>
          </a:xfrm>
          <a:prstGeom prst="rect">
            <a:avLst/>
          </a:prstGeom>
        </p:spPr>
      </p:pic>
      <p:sp>
        <p:nvSpPr>
          <p:cNvPr id="18" name="Shape 15"/>
          <p:cNvSpPr/>
          <p:nvPr/>
        </p:nvSpPr>
        <p:spPr>
          <a:xfrm>
            <a:off x="509905" y="2901950"/>
            <a:ext cx="85725" cy="343535"/>
          </a:xfrm>
          <a:prstGeom prst="rect">
            <a:avLst/>
          </a:prstGeom>
          <a:solidFill>
            <a:schemeClr val="accent6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9" name="Text 16"/>
          <p:cNvSpPr/>
          <p:nvPr/>
        </p:nvSpPr>
        <p:spPr>
          <a:xfrm>
            <a:off x="509905" y="2901950"/>
            <a:ext cx="85725" cy="3435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509905" y="4848225"/>
            <a:ext cx="85725" cy="343535"/>
          </a:xfrm>
          <a:prstGeom prst="rect">
            <a:avLst/>
          </a:prstGeom>
          <a:solidFill>
            <a:schemeClr val="accent6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21" name="Text 18"/>
          <p:cNvSpPr/>
          <p:nvPr/>
        </p:nvSpPr>
        <p:spPr>
          <a:xfrm>
            <a:off x="509905" y="4848225"/>
            <a:ext cx="85725" cy="3435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595313" y="1045319"/>
            <a:ext cx="4358640" cy="46166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Activity Duration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 20"/>
          <p:cNvSpPr/>
          <p:nvPr/>
        </p:nvSpPr>
        <p:spPr>
          <a:xfrm>
            <a:off x="562293" y="1511300"/>
            <a:ext cx="8551545" cy="11430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The activity is designed to last 15-20 minutes, but it can be extended for more practice. It focuses on Latin imperatives, household vocabulary, sequence words, and providing a dynamic way to engage students in language learning.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595313" y="2853164"/>
            <a:ext cx="4358640" cy="4616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Class Format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 22"/>
          <p:cNvSpPr/>
          <p:nvPr/>
        </p:nvSpPr>
        <p:spPr>
          <a:xfrm>
            <a:off x="562293" y="3405505"/>
            <a:ext cx="8551545" cy="11430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The activity is best conducted in pairs with role-switching to ensure active participation. It culminates in a quick whole-class check to reinforce learning and correct any misunderstandings.</a:t>
            </a: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595313" y="4799439"/>
            <a:ext cx="4358640" cy="4616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Learning Objectives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Text 24"/>
          <p:cNvSpPr/>
          <p:nvPr/>
        </p:nvSpPr>
        <p:spPr>
          <a:xfrm>
            <a:off x="562293" y="5320665"/>
            <a:ext cx="8551545" cy="11430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Students will learn to give and follow 2-3 step commands using imperatives, specify locations using place phrases, and add sequence steps using connectors like </a:t>
            </a:r>
            <a:r>
              <a:rPr lang="en-US" sz="1600" i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prius</a:t>
            </a: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</a:t>
            </a:r>
            <a:r>
              <a:rPr lang="en-US" sz="1600" i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deinde</a:t>
            </a: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and </a:t>
            </a:r>
            <a:r>
              <a:rPr lang="en-US" sz="1600" i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postea</a:t>
            </a: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0720"/>
          </a:xfrm>
          <a:prstGeom prst="rect">
            <a:avLst/>
          </a:prstGeom>
          <a:solidFill>
            <a:schemeClr val="accent6"/>
          </a:solidFill>
          <a:ln/>
        </p:spPr>
        <p:txBody>
          <a:bodyPr/>
          <a:lstStyle/>
          <a:p>
            <a:endParaRPr lang="de-DE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07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2220595" y="129540"/>
            <a:ext cx="7731125" cy="44767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5" name="Text 3"/>
          <p:cNvSpPr/>
          <p:nvPr/>
        </p:nvSpPr>
        <p:spPr>
          <a:xfrm>
            <a:off x="2220595" y="129540"/>
            <a:ext cx="7731125" cy="44767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1540490" y="202030"/>
            <a:ext cx="36004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7" name="Shape 5"/>
          <p:cNvSpPr/>
          <p:nvPr/>
        </p:nvSpPr>
        <p:spPr>
          <a:xfrm>
            <a:off x="11540490" y="340460"/>
            <a:ext cx="36004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8" name="Shape 6"/>
          <p:cNvSpPr/>
          <p:nvPr/>
        </p:nvSpPr>
        <p:spPr>
          <a:xfrm>
            <a:off x="11540490" y="478890"/>
            <a:ext cx="36004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9" name="Shape 7"/>
          <p:cNvSpPr/>
          <p:nvPr/>
        </p:nvSpPr>
        <p:spPr>
          <a:xfrm flipH="1">
            <a:off x="240030" y="154940"/>
            <a:ext cx="322580" cy="323850"/>
          </a:xfrm>
          <a:prstGeom prst="chevron">
            <a:avLst>
              <a:gd name="adj" fmla="val 69082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0" name="Text 8"/>
          <p:cNvSpPr/>
          <p:nvPr/>
        </p:nvSpPr>
        <p:spPr>
          <a:xfrm>
            <a:off x="240030" y="154940"/>
            <a:ext cx="322580" cy="32385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2256155" y="142240"/>
            <a:ext cx="7499985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Preparation Steps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1713865" y="1899285"/>
            <a:ext cx="2498725" cy="3649980"/>
          </a:xfrm>
          <a:prstGeom prst="rect">
            <a:avLst/>
          </a:prstGeom>
          <a:solidFill>
            <a:srgbClr val="00B0F0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3" name="Text 11"/>
          <p:cNvSpPr/>
          <p:nvPr/>
        </p:nvSpPr>
        <p:spPr>
          <a:xfrm>
            <a:off x="1713865" y="1899285"/>
            <a:ext cx="2498725" cy="36499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14" name="Image 0" descr="https://kimi-img.moonshot.cn/pub/slides/slides_tmpl/image/25-08-27-19:57:42-d2nf5dh8bjvh7rlivss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1325" y="1277620"/>
            <a:ext cx="5758815" cy="5107305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15" name="Shape 12"/>
          <p:cNvSpPr/>
          <p:nvPr/>
        </p:nvSpPr>
        <p:spPr>
          <a:xfrm>
            <a:off x="0" y="6620510"/>
            <a:ext cx="12192000" cy="237490"/>
          </a:xfrm>
          <a:prstGeom prst="rect">
            <a:avLst/>
          </a:prstGeom>
          <a:solidFill>
            <a:schemeClr val="accent6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6" name="Text 13"/>
          <p:cNvSpPr/>
          <p:nvPr/>
        </p:nvSpPr>
        <p:spPr>
          <a:xfrm>
            <a:off x="0" y="6620510"/>
            <a:ext cx="12192000" cy="23749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5078095" y="1470025"/>
            <a:ext cx="6604000" cy="2033270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8" name="Text 15"/>
          <p:cNvSpPr/>
          <p:nvPr/>
        </p:nvSpPr>
        <p:spPr>
          <a:xfrm>
            <a:off x="5078095" y="1470025"/>
            <a:ext cx="6604000" cy="20332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4963795" y="1305560"/>
            <a:ext cx="6475730" cy="2033270"/>
          </a:xfrm>
          <a:prstGeom prst="roundRect">
            <a:avLst>
              <a:gd name="adj" fmla="val 14996"/>
            </a:avLst>
          </a:prstGeom>
          <a:solidFill>
            <a:srgbClr val="FFFFFF"/>
          </a:solidFill>
          <a:ln w="1905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0" name="Text 17"/>
          <p:cNvSpPr/>
          <p:nvPr/>
        </p:nvSpPr>
        <p:spPr>
          <a:xfrm>
            <a:off x="4963795" y="1305560"/>
            <a:ext cx="6475730" cy="20332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1" name="Shape 18"/>
          <p:cNvSpPr/>
          <p:nvPr/>
        </p:nvSpPr>
        <p:spPr>
          <a:xfrm>
            <a:off x="5128260" y="3963035"/>
            <a:ext cx="6604000" cy="2033270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2" name="Text 19"/>
          <p:cNvSpPr/>
          <p:nvPr/>
        </p:nvSpPr>
        <p:spPr>
          <a:xfrm>
            <a:off x="5128260" y="3963035"/>
            <a:ext cx="6604000" cy="20332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5013960" y="3798570"/>
            <a:ext cx="6475730" cy="2033270"/>
          </a:xfrm>
          <a:prstGeom prst="roundRect">
            <a:avLst>
              <a:gd name="adj" fmla="val 14996"/>
            </a:avLst>
          </a:prstGeom>
          <a:solidFill>
            <a:srgbClr val="FFFFFF"/>
          </a:solidFill>
          <a:ln w="1905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4" name="Text 21"/>
          <p:cNvSpPr/>
          <p:nvPr/>
        </p:nvSpPr>
        <p:spPr>
          <a:xfrm>
            <a:off x="5013960" y="3798570"/>
            <a:ext cx="6475730" cy="20332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5013960" y="1471930"/>
            <a:ext cx="4443095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Materials Needed</a:t>
            </a: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5013960" y="1965325"/>
            <a:ext cx="6260465" cy="137350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400" kern="0" spc="13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Teachers need to print the floor plan in several copies and cut out enough item and verb/phrase cards. Shuffle them into separate stacks for ITEMS and VERBS/PHRASES to ensure a variety of commands.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5064125" y="3964940"/>
            <a:ext cx="4443095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Setup Instructions</a:t>
            </a:r>
            <a:endParaRPr lang="en-US" sz="1600" dirty="0"/>
          </a:p>
        </p:txBody>
      </p:sp>
      <p:sp>
        <p:nvSpPr>
          <p:cNvPr id="28" name="Text 25"/>
          <p:cNvSpPr/>
          <p:nvPr/>
        </p:nvSpPr>
        <p:spPr>
          <a:xfrm>
            <a:off x="5064125" y="4458335"/>
            <a:ext cx="6260465" cy="137350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400" kern="0" spc="13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Distribute the floor plans and activity cards to student pairs. Keep the stacks face-down to maintain randomness. This setup encourages spontaneous language use and interaction.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0720"/>
          </a:xfrm>
          <a:prstGeom prst="rect">
            <a:avLst/>
          </a:prstGeom>
          <a:solidFill>
            <a:schemeClr val="accent6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07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2220595" y="129540"/>
            <a:ext cx="7731125" cy="44767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5" name="Text 3"/>
          <p:cNvSpPr/>
          <p:nvPr/>
        </p:nvSpPr>
        <p:spPr>
          <a:xfrm>
            <a:off x="2220595" y="129540"/>
            <a:ext cx="7731125" cy="44767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1540490" y="202030"/>
            <a:ext cx="36004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7" name="Shape 5"/>
          <p:cNvSpPr/>
          <p:nvPr/>
        </p:nvSpPr>
        <p:spPr>
          <a:xfrm>
            <a:off x="11540490" y="340460"/>
            <a:ext cx="36004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8" name="Shape 6"/>
          <p:cNvSpPr/>
          <p:nvPr/>
        </p:nvSpPr>
        <p:spPr>
          <a:xfrm>
            <a:off x="11540490" y="478890"/>
            <a:ext cx="36004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9" name="Shape 7"/>
          <p:cNvSpPr/>
          <p:nvPr/>
        </p:nvSpPr>
        <p:spPr>
          <a:xfrm flipH="1">
            <a:off x="240030" y="154940"/>
            <a:ext cx="322580" cy="323850"/>
          </a:xfrm>
          <a:prstGeom prst="chevron">
            <a:avLst>
              <a:gd name="adj" fmla="val 69082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0" name="Text 8"/>
          <p:cNvSpPr/>
          <p:nvPr/>
        </p:nvSpPr>
        <p:spPr>
          <a:xfrm>
            <a:off x="240030" y="154940"/>
            <a:ext cx="322580" cy="32385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2256155" y="95558"/>
            <a:ext cx="7499985" cy="4616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Demonstration and Instructions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 flipH="1">
            <a:off x="271145" y="3597275"/>
            <a:ext cx="4483100" cy="291465"/>
          </a:xfrm>
          <a:custGeom>
            <a:avLst/>
            <a:gdLst/>
            <a:ahLst/>
            <a:cxnLst/>
            <a:rect l="l" t="t" r="r" b="b"/>
            <a:pathLst>
              <a:path w="4483100" h="291465">
                <a:moveTo>
                  <a:pt x="8370" y="69808"/>
                </a:moveTo>
                <a:lnTo>
                  <a:pt x="4257452" y="69808"/>
                </a:lnTo>
                <a:cubicBezTo>
                  <a:pt x="4262073" y="69808"/>
                  <a:pt x="4265823" y="64508"/>
                  <a:pt x="4265823" y="57976"/>
                </a:cubicBezTo>
                <a:lnTo>
                  <a:pt x="4265823" y="11847"/>
                </a:lnTo>
                <a:cubicBezTo>
                  <a:pt x="4265823" y="3200"/>
                  <a:pt x="4272158" y="-2522"/>
                  <a:pt x="4277709" y="1111"/>
                </a:cubicBezTo>
                <a:lnTo>
                  <a:pt x="4483100" y="135551"/>
                </a:lnTo>
                <a:cubicBezTo>
                  <a:pt x="4489563" y="139780"/>
                  <a:pt x="4489563" y="152794"/>
                  <a:pt x="4483100" y="157025"/>
                </a:cubicBezTo>
                <a:lnTo>
                  <a:pt x="4277709" y="291465"/>
                </a:lnTo>
                <a:cubicBezTo>
                  <a:pt x="4272158" y="295097"/>
                  <a:pt x="4265823" y="289375"/>
                  <a:pt x="4265823" y="280728"/>
                </a:cubicBezTo>
                <a:lnTo>
                  <a:pt x="4265823" y="234598"/>
                </a:lnTo>
                <a:cubicBezTo>
                  <a:pt x="4265823" y="228066"/>
                  <a:pt x="4262073" y="222766"/>
                  <a:pt x="4257452" y="222766"/>
                </a:cubicBezTo>
                <a:lnTo>
                  <a:pt x="8370" y="222766"/>
                </a:lnTo>
                <a:cubicBezTo>
                  <a:pt x="3749" y="222766"/>
                  <a:pt x="0" y="217467"/>
                  <a:pt x="0" y="210934"/>
                </a:cubicBezTo>
                <a:lnTo>
                  <a:pt x="0" y="81640"/>
                </a:lnTo>
                <a:cubicBezTo>
                  <a:pt x="0" y="75109"/>
                  <a:pt x="3749" y="69808"/>
                  <a:pt x="8370" y="69808"/>
                </a:cubicBezTo>
              </a:path>
            </a:pathLst>
          </a:custGeom>
          <a:solidFill>
            <a:schemeClr val="accent6"/>
          </a:solidFill>
          <a:ln w="12700">
            <a:solidFill>
              <a:srgbClr val="00B0F0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3" name="Text 11"/>
          <p:cNvSpPr/>
          <p:nvPr/>
        </p:nvSpPr>
        <p:spPr>
          <a:xfrm>
            <a:off x="271145" y="3597275"/>
            <a:ext cx="4483100" cy="29146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382905" y="1196975"/>
            <a:ext cx="85725" cy="34353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15" name="Text 13"/>
          <p:cNvSpPr/>
          <p:nvPr/>
        </p:nvSpPr>
        <p:spPr>
          <a:xfrm>
            <a:off x="382905" y="1196975"/>
            <a:ext cx="85725" cy="3435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754245" y="2317750"/>
            <a:ext cx="2683510" cy="2684107"/>
          </a:xfrm>
          <a:prstGeom prst="ellipse">
            <a:avLst/>
          </a:prstGeom>
          <a:solidFill>
            <a:srgbClr val="000000">
              <a:alpha val="0"/>
            </a:srgbClr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7" name="Text 15"/>
          <p:cNvSpPr/>
          <p:nvPr/>
        </p:nvSpPr>
        <p:spPr>
          <a:xfrm>
            <a:off x="4754245" y="2317750"/>
            <a:ext cx="2683510" cy="2684107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382905" y="4272915"/>
            <a:ext cx="85725" cy="343535"/>
          </a:xfrm>
          <a:prstGeom prst="rect">
            <a:avLst/>
          </a:prstGeom>
          <a:solidFill>
            <a:schemeClr val="accent6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20" name="Text 17"/>
          <p:cNvSpPr/>
          <p:nvPr/>
        </p:nvSpPr>
        <p:spPr>
          <a:xfrm>
            <a:off x="382905" y="4272915"/>
            <a:ext cx="85725" cy="3435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1" name="Shape 18"/>
          <p:cNvSpPr/>
          <p:nvPr/>
        </p:nvSpPr>
        <p:spPr>
          <a:xfrm>
            <a:off x="7443470" y="1256030"/>
            <a:ext cx="85725" cy="343535"/>
          </a:xfrm>
          <a:prstGeom prst="rect">
            <a:avLst/>
          </a:prstGeom>
          <a:solidFill>
            <a:schemeClr val="accent6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22" name="Text 19"/>
          <p:cNvSpPr/>
          <p:nvPr/>
        </p:nvSpPr>
        <p:spPr>
          <a:xfrm>
            <a:off x="7443470" y="1256030"/>
            <a:ext cx="85725" cy="3435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7443470" y="4331970"/>
            <a:ext cx="85725" cy="343535"/>
          </a:xfrm>
          <a:prstGeom prst="rect">
            <a:avLst/>
          </a:prstGeom>
          <a:solidFill>
            <a:schemeClr val="accent6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24" name="Text 21"/>
          <p:cNvSpPr/>
          <p:nvPr/>
        </p:nvSpPr>
        <p:spPr>
          <a:xfrm>
            <a:off x="7443470" y="4331970"/>
            <a:ext cx="85725" cy="3435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5" name="Shape 22"/>
          <p:cNvSpPr/>
          <p:nvPr/>
        </p:nvSpPr>
        <p:spPr>
          <a:xfrm>
            <a:off x="7437120" y="3704590"/>
            <a:ext cx="4483100" cy="291465"/>
          </a:xfrm>
          <a:custGeom>
            <a:avLst/>
            <a:gdLst/>
            <a:ahLst/>
            <a:cxnLst/>
            <a:rect l="l" t="t" r="r" b="b"/>
            <a:pathLst>
              <a:path w="4483100" h="291465">
                <a:moveTo>
                  <a:pt x="8370" y="69808"/>
                </a:moveTo>
                <a:lnTo>
                  <a:pt x="4257452" y="69808"/>
                </a:lnTo>
                <a:cubicBezTo>
                  <a:pt x="4262073" y="69808"/>
                  <a:pt x="4265823" y="64508"/>
                  <a:pt x="4265823" y="57976"/>
                </a:cubicBezTo>
                <a:lnTo>
                  <a:pt x="4265823" y="11847"/>
                </a:lnTo>
                <a:cubicBezTo>
                  <a:pt x="4265823" y="3200"/>
                  <a:pt x="4272158" y="-2522"/>
                  <a:pt x="4277709" y="1111"/>
                </a:cubicBezTo>
                <a:lnTo>
                  <a:pt x="4483100" y="135551"/>
                </a:lnTo>
                <a:cubicBezTo>
                  <a:pt x="4489563" y="139780"/>
                  <a:pt x="4489563" y="152794"/>
                  <a:pt x="4483100" y="157025"/>
                </a:cubicBezTo>
                <a:lnTo>
                  <a:pt x="4277709" y="291465"/>
                </a:lnTo>
                <a:cubicBezTo>
                  <a:pt x="4272158" y="295097"/>
                  <a:pt x="4265823" y="289375"/>
                  <a:pt x="4265823" y="280728"/>
                </a:cubicBezTo>
                <a:lnTo>
                  <a:pt x="4265823" y="234598"/>
                </a:lnTo>
                <a:cubicBezTo>
                  <a:pt x="4265823" y="228066"/>
                  <a:pt x="4262073" y="222766"/>
                  <a:pt x="4257452" y="222766"/>
                </a:cubicBezTo>
                <a:lnTo>
                  <a:pt x="8370" y="222766"/>
                </a:lnTo>
                <a:cubicBezTo>
                  <a:pt x="3749" y="222766"/>
                  <a:pt x="0" y="217467"/>
                  <a:pt x="0" y="210934"/>
                </a:cubicBezTo>
                <a:lnTo>
                  <a:pt x="0" y="81640"/>
                </a:lnTo>
                <a:cubicBezTo>
                  <a:pt x="0" y="75109"/>
                  <a:pt x="3749" y="69808"/>
                  <a:pt x="8370" y="69808"/>
                </a:cubicBezTo>
              </a:path>
            </a:pathLst>
          </a:custGeom>
          <a:solidFill>
            <a:schemeClr val="accent6"/>
          </a:solidFill>
          <a:ln w="12700">
            <a:solidFill>
              <a:srgbClr val="00B0F0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6" name="Text 23"/>
          <p:cNvSpPr/>
          <p:nvPr/>
        </p:nvSpPr>
        <p:spPr>
          <a:xfrm>
            <a:off x="7437120" y="3704590"/>
            <a:ext cx="4483100" cy="29146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480378" y="1148189"/>
            <a:ext cx="4358640" cy="4616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Live Demonstration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Text 25"/>
          <p:cNvSpPr/>
          <p:nvPr/>
        </p:nvSpPr>
        <p:spPr>
          <a:xfrm>
            <a:off x="447675" y="1614170"/>
            <a:ext cx="4306570" cy="17449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The teacher demonstrates a command chain, such as 'Collige lintea et in armario depone,' while miming the actions. This helps students visualize the commands.</a:t>
            </a:r>
            <a:endParaRPr lang="en-US" sz="1600" dirty="0"/>
          </a:p>
        </p:txBody>
      </p:sp>
      <p:sp>
        <p:nvSpPr>
          <p:cNvPr id="29" name="Text 26"/>
          <p:cNvSpPr/>
          <p:nvPr/>
        </p:nvSpPr>
        <p:spPr>
          <a:xfrm>
            <a:off x="480378" y="4224129"/>
            <a:ext cx="4358640" cy="4616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Role Assignment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 27"/>
          <p:cNvSpPr/>
          <p:nvPr/>
        </p:nvSpPr>
        <p:spPr>
          <a:xfrm>
            <a:off x="447675" y="4690110"/>
            <a:ext cx="4306570" cy="17449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One student acts as </a:t>
            </a:r>
            <a:r>
              <a:rPr lang="en-US" sz="1600" i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dominus</a:t>
            </a: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/ </a:t>
            </a:r>
            <a:r>
              <a:rPr lang="en-US" sz="1600" i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pater </a:t>
            </a: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/ </a:t>
            </a:r>
            <a:r>
              <a:rPr lang="en-US" sz="1600" i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 mater</a:t>
            </a: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and the other as </a:t>
            </a:r>
            <a:r>
              <a:rPr lang="en-US" sz="1600" i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famulus</a:t>
            </a: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/ </a:t>
            </a:r>
            <a:r>
              <a:rPr lang="en-US" sz="1600" i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filius</a:t>
            </a: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/ </a:t>
            </a:r>
            <a:r>
              <a:rPr lang="en-US" sz="1600" i="1" dirty="0" err="1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filia</a:t>
            </a: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 After a round, they change the roles to ensure equality and use the cards to the maximum. </a:t>
            </a:r>
            <a:endParaRPr lang="en-US" sz="1600" dirty="0"/>
          </a:p>
        </p:txBody>
      </p:sp>
      <p:sp>
        <p:nvSpPr>
          <p:cNvPr id="31" name="Text 28"/>
          <p:cNvSpPr/>
          <p:nvPr/>
        </p:nvSpPr>
        <p:spPr>
          <a:xfrm>
            <a:off x="7540943" y="1207244"/>
            <a:ext cx="4358640" cy="4616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Repetition and Echo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 29"/>
          <p:cNvSpPr/>
          <p:nvPr/>
        </p:nvSpPr>
        <p:spPr>
          <a:xfrm>
            <a:off x="7508240" y="1673225"/>
            <a:ext cx="4306570" cy="17449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Encourage the class to echo the commands to establish correct pronunciation before pairs begin their practice. This reinforces oral skills.</a:t>
            </a:r>
            <a:endParaRPr lang="en-US" sz="1600" dirty="0"/>
          </a:p>
        </p:txBody>
      </p:sp>
      <p:sp>
        <p:nvSpPr>
          <p:cNvPr id="33" name="Text 30"/>
          <p:cNvSpPr/>
          <p:nvPr/>
        </p:nvSpPr>
        <p:spPr>
          <a:xfrm>
            <a:off x="7540943" y="4283184"/>
            <a:ext cx="4358640" cy="4616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Optional Steps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 31"/>
          <p:cNvSpPr/>
          <p:nvPr/>
        </p:nvSpPr>
        <p:spPr>
          <a:xfrm>
            <a:off x="7508240" y="4749165"/>
            <a:ext cx="4306570" cy="17449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Optional steps include introducing sequence connectors (</a:t>
            </a:r>
            <a:r>
              <a:rPr lang="en-US" sz="1600" i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prius</a:t>
            </a: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</a:t>
            </a:r>
            <a:r>
              <a:rPr lang="en-US" sz="1600" i="1" dirty="0" err="1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deinde</a:t>
            </a: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and </a:t>
            </a:r>
            <a:r>
              <a:rPr lang="en-US" sz="1600" i="1" dirty="0" err="1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postea</a:t>
            </a:r>
            <a:r>
              <a:rPr lang="en-US" sz="1600" i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instruments (</a:t>
            </a:r>
            <a:r>
              <a:rPr lang="en-US" sz="1600" i="1" dirty="0" err="1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spongia</a:t>
            </a: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</a:t>
            </a:r>
            <a:r>
              <a:rPr lang="en-US" sz="1600" i="1" dirty="0" err="1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scopae</a:t>
            </a: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</a:t>
            </a:r>
            <a:r>
              <a:rPr lang="en-US" sz="1600" i="1" dirty="0" err="1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penicillus</a:t>
            </a: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), or even reasons such as </a:t>
            </a:r>
            <a:r>
              <a:rPr lang="en-US" sz="1600" i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… quia sordidus / -a / -um est</a:t>
            </a: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</a:t>
            </a:r>
            <a:endParaRPr lang="en-US" sz="1600" dirty="0"/>
          </a:p>
        </p:txBody>
      </p:sp>
      <p:pic>
        <p:nvPicPr>
          <p:cNvPr id="37" name="Grafik 36" descr="Frische Wäsche mit einfarbiger Füllung">
            <a:extLst>
              <a:ext uri="{FF2B5EF4-FFF2-40B4-BE49-F238E27FC236}">
                <a16:creationId xmlns:a16="http://schemas.microsoft.com/office/drawing/2014/main" id="{16081E5B-59D5-C3E5-33DA-CABB93998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5082" y="2363518"/>
            <a:ext cx="2597784" cy="259778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0720"/>
          </a:xfrm>
          <a:prstGeom prst="rect">
            <a:avLst/>
          </a:prstGeom>
          <a:solidFill>
            <a:schemeClr val="accent6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07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2220595" y="129540"/>
            <a:ext cx="7731125" cy="44767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5" name="Text 3"/>
          <p:cNvSpPr/>
          <p:nvPr/>
        </p:nvSpPr>
        <p:spPr>
          <a:xfrm>
            <a:off x="2220595" y="129540"/>
            <a:ext cx="7731125" cy="44767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1540490" y="202030"/>
            <a:ext cx="36004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7" name="Shape 5"/>
          <p:cNvSpPr/>
          <p:nvPr/>
        </p:nvSpPr>
        <p:spPr>
          <a:xfrm>
            <a:off x="11540490" y="340460"/>
            <a:ext cx="36004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8" name="Shape 6"/>
          <p:cNvSpPr/>
          <p:nvPr/>
        </p:nvSpPr>
        <p:spPr>
          <a:xfrm>
            <a:off x="11540490" y="478890"/>
            <a:ext cx="36004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9" name="Shape 7"/>
          <p:cNvSpPr/>
          <p:nvPr/>
        </p:nvSpPr>
        <p:spPr>
          <a:xfrm flipH="1">
            <a:off x="240030" y="154940"/>
            <a:ext cx="322580" cy="323850"/>
          </a:xfrm>
          <a:prstGeom prst="chevron">
            <a:avLst>
              <a:gd name="adj" fmla="val 69082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0" name="Text 8"/>
          <p:cNvSpPr/>
          <p:nvPr/>
        </p:nvSpPr>
        <p:spPr>
          <a:xfrm>
            <a:off x="240030" y="154940"/>
            <a:ext cx="322580" cy="32385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2256155" y="95558"/>
            <a:ext cx="7499985" cy="4616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Whole-Class Check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669925" y="1690370"/>
            <a:ext cx="3071495" cy="644525"/>
          </a:xfrm>
          <a:prstGeom prst="roundRect">
            <a:avLst>
              <a:gd name="adj" fmla="val 16763"/>
            </a:avLst>
          </a:prstGeom>
          <a:solidFill>
            <a:schemeClr val="accent6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3" name="Text 11"/>
          <p:cNvSpPr/>
          <p:nvPr/>
        </p:nvSpPr>
        <p:spPr>
          <a:xfrm>
            <a:off x="669925" y="1690370"/>
            <a:ext cx="3071495" cy="64452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8541385" y="1690370"/>
            <a:ext cx="3071495" cy="644525"/>
          </a:xfrm>
          <a:prstGeom prst="roundRect">
            <a:avLst>
              <a:gd name="adj" fmla="val 16763"/>
            </a:avLst>
          </a:prstGeom>
          <a:solidFill>
            <a:schemeClr val="accent6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5" name="Text 13"/>
          <p:cNvSpPr/>
          <p:nvPr/>
        </p:nvSpPr>
        <p:spPr>
          <a:xfrm>
            <a:off x="8541385" y="1690370"/>
            <a:ext cx="3071495" cy="64452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0" y="6620510"/>
            <a:ext cx="12192000" cy="237490"/>
          </a:xfrm>
          <a:prstGeom prst="rect">
            <a:avLst/>
          </a:prstGeom>
          <a:solidFill>
            <a:schemeClr val="accent6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7" name="Text 15"/>
          <p:cNvSpPr/>
          <p:nvPr/>
        </p:nvSpPr>
        <p:spPr>
          <a:xfrm>
            <a:off x="0" y="6620510"/>
            <a:ext cx="12192000" cy="23749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1104265" y="1689735"/>
            <a:ext cx="2200275" cy="645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Volunteer Participation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669290" y="2454910"/>
            <a:ext cx="3070860" cy="263779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Invite three volunteer pairs to read their best three-step command aloud. The entire class performs the actions simultaneously, ensuring everyone is engaged.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8975725" y="1689735"/>
            <a:ext cx="2200275" cy="645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Grammar Reinforcement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8540750" y="2454910"/>
            <a:ext cx="3070860" cy="263779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Highlight correct imperative endings, prepositional phrases, and connector usage. Praise creative additions like reasons with </a:t>
            </a:r>
            <a:r>
              <a:rPr lang="en-US" sz="1600" i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quia</a:t>
            </a: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or instruments in the ablative case.</a:t>
            </a:r>
            <a:endParaRPr lang="en-US" sz="1600" dirty="0"/>
          </a:p>
        </p:txBody>
      </p:sp>
      <p:pic>
        <p:nvPicPr>
          <p:cNvPr id="30" name="Grafik 29" descr="Waschmaschine Silhouette">
            <a:extLst>
              <a:ext uri="{FF2B5EF4-FFF2-40B4-BE49-F238E27FC236}">
                <a16:creationId xmlns:a16="http://schemas.microsoft.com/office/drawing/2014/main" id="{F2D012D7-4101-35E5-3510-EA6C2F7E7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65179" y="986155"/>
            <a:ext cx="4673666" cy="467366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19:57:41-d2nf5d98bjvh7rlivs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665" y="1141095"/>
            <a:ext cx="3619500" cy="391287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047240" y="5053965"/>
            <a:ext cx="8642985" cy="119951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5715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4" name="Text 1"/>
          <p:cNvSpPr/>
          <p:nvPr/>
        </p:nvSpPr>
        <p:spPr>
          <a:xfrm>
            <a:off x="2047240" y="5053965"/>
            <a:ext cx="8642985" cy="11995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1920240" y="4884420"/>
            <a:ext cx="8642985" cy="119951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5715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6" name="Text 3"/>
          <p:cNvSpPr/>
          <p:nvPr/>
        </p:nvSpPr>
        <p:spPr>
          <a:xfrm>
            <a:off x="1920240" y="4884420"/>
            <a:ext cx="8642985" cy="11995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920240" y="5045710"/>
            <a:ext cx="8643620" cy="8159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Floor Plan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447415" y="304483"/>
            <a:ext cx="5640070" cy="10128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6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PART  02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291465" y="6075045"/>
            <a:ext cx="607496" cy="0"/>
          </a:xfrm>
          <a:prstGeom prst="lin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10" name="Shape 7"/>
          <p:cNvSpPr/>
          <p:nvPr/>
        </p:nvSpPr>
        <p:spPr>
          <a:xfrm>
            <a:off x="291465" y="6308725"/>
            <a:ext cx="607496" cy="0"/>
          </a:xfrm>
          <a:prstGeom prst="lin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11" name="Shape 8"/>
          <p:cNvSpPr/>
          <p:nvPr/>
        </p:nvSpPr>
        <p:spPr>
          <a:xfrm>
            <a:off x="291465" y="6542405"/>
            <a:ext cx="607496" cy="0"/>
          </a:xfrm>
          <a:prstGeom prst="lin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12" name="Shape 9"/>
          <p:cNvSpPr/>
          <p:nvPr/>
        </p:nvSpPr>
        <p:spPr>
          <a:xfrm>
            <a:off x="291465" y="202565"/>
            <a:ext cx="337185" cy="337185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3" name="Text 10"/>
          <p:cNvSpPr/>
          <p:nvPr/>
        </p:nvSpPr>
        <p:spPr>
          <a:xfrm>
            <a:off x="291465" y="202565"/>
            <a:ext cx="337185" cy="3371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1251585" y="202565"/>
            <a:ext cx="337185" cy="337185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5" name="Text 12"/>
          <p:cNvSpPr/>
          <p:nvPr/>
        </p:nvSpPr>
        <p:spPr>
          <a:xfrm>
            <a:off x="1251585" y="202565"/>
            <a:ext cx="337185" cy="3371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771525" y="202565"/>
            <a:ext cx="337185" cy="337185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7" name="Text 14"/>
          <p:cNvSpPr/>
          <p:nvPr/>
        </p:nvSpPr>
        <p:spPr>
          <a:xfrm>
            <a:off x="771525" y="202565"/>
            <a:ext cx="337185" cy="3371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1731645" y="202565"/>
            <a:ext cx="337185" cy="337185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9" name="Text 16"/>
          <p:cNvSpPr/>
          <p:nvPr/>
        </p:nvSpPr>
        <p:spPr>
          <a:xfrm>
            <a:off x="1731645" y="202565"/>
            <a:ext cx="337185" cy="3371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0720"/>
          </a:xfrm>
          <a:prstGeom prst="rect">
            <a:avLst/>
          </a:prstGeom>
          <a:solidFill>
            <a:schemeClr val="accent6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07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2220595" y="129540"/>
            <a:ext cx="7731125" cy="44767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5" name="Text 3"/>
          <p:cNvSpPr/>
          <p:nvPr/>
        </p:nvSpPr>
        <p:spPr>
          <a:xfrm>
            <a:off x="2220595" y="129540"/>
            <a:ext cx="7731125" cy="44767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1540490" y="202030"/>
            <a:ext cx="36004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7" name="Shape 5"/>
          <p:cNvSpPr/>
          <p:nvPr/>
        </p:nvSpPr>
        <p:spPr>
          <a:xfrm>
            <a:off x="11540490" y="340460"/>
            <a:ext cx="36004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8" name="Shape 6"/>
          <p:cNvSpPr/>
          <p:nvPr/>
        </p:nvSpPr>
        <p:spPr>
          <a:xfrm>
            <a:off x="11540490" y="478890"/>
            <a:ext cx="36004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de-DE"/>
          </a:p>
        </p:txBody>
      </p:sp>
      <p:sp>
        <p:nvSpPr>
          <p:cNvPr id="9" name="Shape 7"/>
          <p:cNvSpPr/>
          <p:nvPr/>
        </p:nvSpPr>
        <p:spPr>
          <a:xfrm flipH="1">
            <a:off x="240030" y="154940"/>
            <a:ext cx="322580" cy="323850"/>
          </a:xfrm>
          <a:prstGeom prst="chevron">
            <a:avLst>
              <a:gd name="adj" fmla="val 69082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0" name="Text 8"/>
          <p:cNvSpPr/>
          <p:nvPr/>
        </p:nvSpPr>
        <p:spPr>
          <a:xfrm>
            <a:off x="240030" y="154940"/>
            <a:ext cx="322580" cy="32385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2256155" y="95558"/>
            <a:ext cx="7499985" cy="4616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Floor Plan Sample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63575" y="1140460"/>
            <a:ext cx="3412490" cy="45472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858520" y="1368425"/>
            <a:ext cx="3071495" cy="38544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580255" y="1140460"/>
            <a:ext cx="3412490" cy="45472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4775200" y="1368425"/>
            <a:ext cx="3071495" cy="38544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8629015" y="1368425"/>
            <a:ext cx="3071495" cy="38544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9" name="Text 24"/>
          <p:cNvSpPr/>
          <p:nvPr/>
        </p:nvSpPr>
        <p:spPr>
          <a:xfrm>
            <a:off x="4775200" y="1368425"/>
            <a:ext cx="3070860" cy="3854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Room Labels</a:t>
            </a:r>
            <a:endParaRPr lang="en-US" sz="1600" dirty="0"/>
          </a:p>
        </p:txBody>
      </p:sp>
      <p:pic>
        <p:nvPicPr>
          <p:cNvPr id="34" name="Grafik 33" descr="Ein Bild, das Screenshot, Diagramm, Text, Rechteck enthält.&#10;&#10;KI-generierte Inhalte können fehlerhaft sein.">
            <a:extLst>
              <a:ext uri="{FF2B5EF4-FFF2-40B4-BE49-F238E27FC236}">
                <a16:creationId xmlns:a16="http://schemas.microsoft.com/office/drawing/2014/main" id="{4BB47749-186F-BDED-5162-1152C88B5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790269"/>
            <a:ext cx="8686799" cy="597217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722</Words>
  <Application>Microsoft Macintosh PowerPoint</Application>
  <PresentationFormat>Breitbild</PresentationFormat>
  <Paragraphs>87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Arial</vt:lpstr>
      <vt:lpstr>MiSans</vt:lpstr>
      <vt:lpstr>Custom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Command the Latin House</dc:title>
  <dc:subject>Command the Latin House</dc:subject>
  <dc:creator>Kimi</dc:creator>
  <cp:lastModifiedBy>Marina Schumann</cp:lastModifiedBy>
  <cp:revision>16</cp:revision>
  <dcterms:created xsi:type="dcterms:W3CDTF">2025-10-09T09:17:34Z</dcterms:created>
  <dcterms:modified xsi:type="dcterms:W3CDTF">2025-12-26T16:12:03Z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{"Label":"Command the Latin House","ContentProducer":"001191110108MACG2KBH8F10000","ProduceID":"d3jnp4nf2ends39a17u0","ReservedCode1":"","ContentPropagator":"001191110108MACG2KBH8F20000","PropagateID":"d3jnp4nf2ends39a17u0","ReservedCode2":""}</vt:lpwstr>
  </property>
</Properties>
</file>